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Playfair Display"/>
      <p:regular r:id="rId43"/>
      <p:bold r:id="rId44"/>
      <p:italic r:id="rId45"/>
      <p:boldItalic r:id="rId46"/>
    </p:embeddedFont>
    <p:embeddedFont>
      <p:font typeface="PT Sans Narrow"/>
      <p:regular r:id="rId47"/>
      <p:bold r:id="rId48"/>
    </p:embeddedFont>
    <p:embeddedFont>
      <p:font typeface="Spectral"/>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jyzptEEl6ASpqsGEBwMK968iFr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layfairDisplay-bold.fntdata"/><Relationship Id="rId43" Type="http://schemas.openxmlformats.org/officeDocument/2006/relationships/font" Target="fonts/PlayfairDisplay-regular.fntdata"/><Relationship Id="rId46" Type="http://schemas.openxmlformats.org/officeDocument/2006/relationships/font" Target="fonts/PlayfairDisplay-boldItalic.fntdata"/><Relationship Id="rId45" Type="http://schemas.openxmlformats.org/officeDocument/2006/relationships/font" Target="fonts/PlayfairDisplay-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TSansNarrow-bold.fntdata"/><Relationship Id="rId47" Type="http://schemas.openxmlformats.org/officeDocument/2006/relationships/font" Target="fonts/PTSansNarrow-regular.fntdata"/><Relationship Id="rId49"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italic.fntdata"/><Relationship Id="rId50" Type="http://schemas.openxmlformats.org/officeDocument/2006/relationships/font" Target="fonts/Spectral-bold.fntdata"/><Relationship Id="rId53" Type="http://customschemas.google.com/relationships/presentationmetadata" Target="metadata"/><Relationship Id="rId52" Type="http://schemas.openxmlformats.org/officeDocument/2006/relationships/font" Target="fonts/Spectra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a2d92b5a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3a2d92b5a3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Well said vladdy</a:t>
            </a:r>
            <a:endParaRPr/>
          </a:p>
        </p:txBody>
      </p:sp>
      <p:sp>
        <p:nvSpPr>
          <p:cNvPr id="237" name="Google Shape;237;g33a2d92b5a3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a2d92b5a3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3a2d92b5a3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thing… US government gift from Soviets, bugged</a:t>
            </a:r>
            <a:endParaRPr/>
          </a:p>
        </p:txBody>
      </p:sp>
      <p:sp>
        <p:nvSpPr>
          <p:cNvPr id="246" name="Google Shape;246;g33a2d92b5a3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8c0d0a79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08c0d0a792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08c0d0a792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9fea27808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29fea27808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On operations… don’t be a twit and reveal details about the OP over open networks…</a:t>
            </a:r>
            <a:endParaRPr/>
          </a:p>
        </p:txBody>
      </p:sp>
      <p:sp>
        <p:nvSpPr>
          <p:cNvPr id="266" name="Google Shape;266;g329fea27808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9fea2780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29fea27808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GB"/>
              <a:t>What is critical info? </a:t>
            </a:r>
            <a:endParaRPr/>
          </a:p>
          <a:p>
            <a:pPr indent="-317500" lvl="0" marL="457200" rtl="0" algn="l">
              <a:lnSpc>
                <a:spcPct val="100000"/>
              </a:lnSpc>
              <a:spcBef>
                <a:spcPts val="0"/>
              </a:spcBef>
              <a:spcAft>
                <a:spcPts val="0"/>
              </a:spcAft>
              <a:buSzPts val="1400"/>
              <a:buChar char="-"/>
            </a:pPr>
            <a:r>
              <a:rPr lang="en-GB"/>
              <a:t>Who is </a:t>
            </a:r>
            <a:r>
              <a:rPr lang="en-GB"/>
              <a:t>trying</a:t>
            </a:r>
            <a:r>
              <a:rPr lang="en-GB"/>
              <a:t> to get it? </a:t>
            </a:r>
            <a:endParaRPr/>
          </a:p>
          <a:p>
            <a:pPr indent="-317500" lvl="0" marL="457200" rtl="0" algn="l">
              <a:lnSpc>
                <a:spcPct val="100000"/>
              </a:lnSpc>
              <a:spcBef>
                <a:spcPts val="0"/>
              </a:spcBef>
              <a:spcAft>
                <a:spcPts val="0"/>
              </a:spcAft>
              <a:buSzPts val="1400"/>
              <a:buChar char="-"/>
            </a:pPr>
            <a:r>
              <a:rPr lang="en-GB"/>
              <a:t>What </a:t>
            </a:r>
            <a:r>
              <a:rPr lang="en-GB"/>
              <a:t>vulnerabilities</a:t>
            </a:r>
            <a:r>
              <a:rPr lang="en-GB"/>
              <a:t> do we have that would cause them to get the info?</a:t>
            </a:r>
            <a:endParaRPr/>
          </a:p>
          <a:p>
            <a:pPr indent="-317500" lvl="0" marL="457200" rtl="0" algn="l">
              <a:lnSpc>
                <a:spcPct val="100000"/>
              </a:lnSpc>
              <a:spcBef>
                <a:spcPts val="0"/>
              </a:spcBef>
              <a:spcAft>
                <a:spcPts val="0"/>
              </a:spcAft>
              <a:buSzPts val="1400"/>
              <a:buChar char="-"/>
            </a:pPr>
            <a:r>
              <a:rPr lang="en-GB"/>
              <a:t>What is the risk of this </a:t>
            </a:r>
            <a:r>
              <a:rPr lang="en-GB"/>
              <a:t>occurring? </a:t>
            </a:r>
            <a:endParaRPr/>
          </a:p>
          <a:p>
            <a:pPr indent="-317500" lvl="0" marL="457200" rtl="0" algn="l">
              <a:lnSpc>
                <a:spcPct val="100000"/>
              </a:lnSpc>
              <a:spcBef>
                <a:spcPts val="0"/>
              </a:spcBef>
              <a:spcAft>
                <a:spcPts val="0"/>
              </a:spcAft>
              <a:buSzPts val="1400"/>
              <a:buChar char="-"/>
            </a:pPr>
            <a:r>
              <a:rPr lang="en-GB"/>
              <a:t>Countermeasures to stop them getting it?</a:t>
            </a:r>
            <a:endParaRPr/>
          </a:p>
        </p:txBody>
      </p:sp>
      <p:sp>
        <p:nvSpPr>
          <p:cNvPr id="275" name="Google Shape;275;g329fea27808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9fea2780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329fea27808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329fea27808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13a9fa3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32a13a9fa3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Telecoms </a:t>
            </a:r>
            <a:endParaRPr/>
          </a:p>
        </p:txBody>
      </p:sp>
      <p:sp>
        <p:nvSpPr>
          <p:cNvPr id="295" name="Google Shape;295;g32a13a9fa31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a13a9fa3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32a13a9fa3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Satcoms </a:t>
            </a:r>
            <a:endParaRPr/>
          </a:p>
        </p:txBody>
      </p:sp>
      <p:sp>
        <p:nvSpPr>
          <p:cNvPr id="305" name="Google Shape;305;g32a13a9fa31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a13a9fa3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32a13a9fa3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32a13a9fa3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9fea2780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29fea27808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329fea27808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b0f92c2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2b0f92c2d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https://ctf.hackthebox.com/event/details/hack-the-boo-2024-practice-1811</a:t>
            </a:r>
            <a:endParaRPr/>
          </a:p>
        </p:txBody>
      </p:sp>
      <p:sp>
        <p:nvSpPr>
          <p:cNvPr id="166" name="Google Shape;166;g32b0f92c2d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2a13a9fa3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2a13a9fa3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2a13a9fa31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a13a9fa3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2a13a9fa31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has context… stay with me</a:t>
            </a:r>
            <a:endParaRPr/>
          </a:p>
        </p:txBody>
      </p:sp>
      <p:sp>
        <p:nvSpPr>
          <p:cNvPr id="341" name="Google Shape;341;g32a13a9fa31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9fea2780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29fea27808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329fea27808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9fea2780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29fea2780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329fea27808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9fea27808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329fea27808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329fea27808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a13a9fa3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2a13a9fa31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2a13a9fa31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2a13a9fa3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32a13a9fa31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Whos at the door… What are the weaknesses of EW Countermeasures, well, HIMARS</a:t>
            </a:r>
            <a:endParaRPr/>
          </a:p>
        </p:txBody>
      </p:sp>
      <p:sp>
        <p:nvSpPr>
          <p:cNvPr id="387" name="Google Shape;387;g32a13a9fa31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a13a9fa31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2a13a9fa31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32a13a9fa31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a13a9fa31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32a13a9fa31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32a13a9fa31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2a13a9fa31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2a13a9fa31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Donbas 2016 EW zones</a:t>
            </a:r>
            <a:endParaRPr/>
          </a:p>
        </p:txBody>
      </p:sp>
      <p:sp>
        <p:nvSpPr>
          <p:cNvPr id="414" name="Google Shape;414;g32a13a9fa31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8c0d0a792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08c0d0a792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308c0d0a792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9fea2780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329fea27808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SIGINT / OPSEC - NO NAMES ON THE NET STACKHOUSE</a:t>
            </a:r>
            <a:endParaRPr/>
          </a:p>
        </p:txBody>
      </p:sp>
      <p:sp>
        <p:nvSpPr>
          <p:cNvPr id="423" name="Google Shape;423;g329fea27808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a13a9fa31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32a13a9fa31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PERSEC / OPSEC</a:t>
            </a:r>
            <a:endParaRPr/>
          </a:p>
          <a:p>
            <a:pPr indent="0" lvl="0" marL="0" rtl="0" algn="l">
              <a:lnSpc>
                <a:spcPct val="100000"/>
              </a:lnSpc>
              <a:spcBef>
                <a:spcPts val="0"/>
              </a:spcBef>
              <a:spcAft>
                <a:spcPts val="0"/>
              </a:spcAft>
              <a:buSzPts val="1400"/>
              <a:buNone/>
            </a:pPr>
            <a:r>
              <a:rPr lang="en-GB"/>
              <a:t>James ruins his OPSEC and PERSEC by checking into the hotel with his name - what a stud, but he uses SOCENG to find out who owned the aston martin ;) </a:t>
            </a:r>
            <a:endParaRPr/>
          </a:p>
        </p:txBody>
      </p:sp>
      <p:sp>
        <p:nvSpPr>
          <p:cNvPr id="433" name="Google Shape;433;g32a13a9fa31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a13a9fa3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2a13a9fa31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32a13a9fa31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a5e1c4f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32a5e1c4f9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32a5e1c4f9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a5e1c4f9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32a5e1c4f99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32a5e1c4f99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a5e1c4f9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32a5e1c4f99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32a5e1c4f99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a5e1c4f9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2a5e1c4f99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32a5e1c4f99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8c0d0a792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308c0d0a792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308c0d0a792_0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6c01dda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06c01dda1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rPr lang="en-GB"/>
              <a:t>Firebug student discount is all week and not just when we go out as a society </a:t>
            </a:r>
            <a:endParaRPr/>
          </a:p>
        </p:txBody>
      </p:sp>
      <p:sp>
        <p:nvSpPr>
          <p:cNvPr id="186" name="Google Shape;186;g306c01dda1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29fea2780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29fea2780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329fea27808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29fea2780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29fea2780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329fea27808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a2d92b5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3a2d92b5a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PII</a:t>
            </a:r>
            <a:endParaRPr/>
          </a:p>
        </p:txBody>
      </p:sp>
      <p:sp>
        <p:nvSpPr>
          <p:cNvPr id="213" name="Google Shape;213;g33a2d92b5a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a2d92b5a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3a2d92b5a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Social Media Hygeine - SOCMINT</a:t>
            </a:r>
            <a:endParaRPr/>
          </a:p>
        </p:txBody>
      </p:sp>
      <p:sp>
        <p:nvSpPr>
          <p:cNvPr id="219" name="Google Shape;219;g33a2d92b5a3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a2d92b5a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3a2d92b5a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Passive - Cookies and browser fingerprint, shopping history and metadata </a:t>
            </a:r>
            <a:br>
              <a:rPr lang="en-GB"/>
            </a:br>
            <a:r>
              <a:rPr lang="en-GB"/>
              <a:t>Active - Social media posts, public reviews (Battersea Student accom review) </a:t>
            </a:r>
            <a:endParaRPr/>
          </a:p>
          <a:p>
            <a:pPr indent="0" lvl="0" marL="0" rtl="0" algn="l">
              <a:lnSpc>
                <a:spcPct val="100000"/>
              </a:lnSpc>
              <a:spcBef>
                <a:spcPts val="0"/>
              </a:spcBef>
              <a:spcAft>
                <a:spcPts val="0"/>
              </a:spcAft>
              <a:buSzPts val="1400"/>
              <a:buNone/>
            </a:pPr>
            <a:r>
              <a:rPr lang="en-GB"/>
              <a:t>Positive - LINKEDIN reputational stuff</a:t>
            </a:r>
            <a:endParaRPr/>
          </a:p>
          <a:p>
            <a:pPr indent="0" lvl="0" marL="0" rtl="0" algn="l">
              <a:lnSpc>
                <a:spcPct val="100000"/>
              </a:lnSpc>
              <a:spcBef>
                <a:spcPts val="0"/>
              </a:spcBef>
              <a:spcAft>
                <a:spcPts val="0"/>
              </a:spcAft>
              <a:buSzPts val="1400"/>
              <a:buNone/>
            </a:pPr>
            <a:r>
              <a:rPr lang="en-GB"/>
              <a:t>Negative - Following GBNews </a:t>
            </a:r>
            <a:endParaRPr/>
          </a:p>
        </p:txBody>
      </p:sp>
      <p:sp>
        <p:nvSpPr>
          <p:cNvPr id="228" name="Google Shape;228;g33a2d92b5a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p:nvPr>
            <p:ph idx="2" type="pic"/>
          </p:nvPr>
        </p:nvSpPr>
        <p:spPr>
          <a:xfrm>
            <a:off x="5183188" y="987425"/>
            <a:ext cx="6172200" cy="4873625"/>
          </a:xfrm>
          <a:prstGeom prst="rect">
            <a:avLst/>
          </a:prstGeom>
          <a:noFill/>
          <a:ln>
            <a:noFill/>
          </a:ln>
        </p:spPr>
      </p:sp>
      <p:sp>
        <p:nvSpPr>
          <p:cNvPr id="143" name="Google Shape;14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74000">
              <a:srgbClr val="3A3A3A"/>
            </a:gs>
            <a:gs pos="83000">
              <a:srgbClr val="3A3A3A"/>
            </a:gs>
            <a:gs pos="100000">
              <a:srgbClr val="3A3A3A"/>
            </a:gs>
          </a:gsLst>
          <a:lin ang="5400000" scaled="0"/>
        </a:gradFill>
      </p:bgPr>
    </p:bg>
    <p:spTree>
      <p:nvGrpSpPr>
        <p:cNvPr id="84" name="Shape 84"/>
        <p:cNvGrpSpPr/>
        <p:nvPr/>
      </p:nvGrpSpPr>
      <p:grpSpPr>
        <a:xfrm>
          <a:off x="0" y="0"/>
          <a:ext cx="0" cy="0"/>
          <a:chOff x="0" y="0"/>
          <a:chExt cx="0" cy="0"/>
        </a:xfrm>
      </p:grpSpPr>
      <p:sp>
        <p:nvSpPr>
          <p:cNvPr id="85" name="Google Shape;8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gif"/><Relationship Id="rId5"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4.gif"/><Relationship Id="rId5"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gif"/><Relationship Id="rId5"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3a2d92b5a3_0_2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40" name="Google Shape;240;g33a2d92b5a3_0_2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41" name="Google Shape;241;g33a2d92b5a3_0_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42" name="Google Shape;242;g33a2d92b5a3_0_27"/>
          <p:cNvPicPr preferRelativeResize="0"/>
          <p:nvPr/>
        </p:nvPicPr>
        <p:blipFill>
          <a:blip r:embed="rId4">
            <a:alphaModFix/>
          </a:blip>
          <a:stretch>
            <a:fillRect/>
          </a:stretch>
        </p:blipFill>
        <p:spPr>
          <a:xfrm>
            <a:off x="2047875" y="1524000"/>
            <a:ext cx="809625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3a2d92b5a3_0_3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49" name="Google Shape;249;g33a2d92b5a3_0_3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50" name="Google Shape;250;g33a2d92b5a3_0_3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51" name="Google Shape;251;g33a2d92b5a3_0_36"/>
          <p:cNvPicPr preferRelativeResize="0"/>
          <p:nvPr/>
        </p:nvPicPr>
        <p:blipFill>
          <a:blip r:embed="rId4">
            <a:alphaModFix/>
          </a:blip>
          <a:stretch>
            <a:fillRect/>
          </a:stretch>
        </p:blipFill>
        <p:spPr>
          <a:xfrm>
            <a:off x="3686950" y="614788"/>
            <a:ext cx="4818100" cy="562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08c0d0a792_3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58" name="Google Shape;258;g308c0d0a792_3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59" name="Google Shape;259;g308c0d0a792_3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0" name="Google Shape;260;g308c0d0a792_3_0"/>
          <p:cNvSpPr txBox="1"/>
          <p:nvPr/>
        </p:nvSpPr>
        <p:spPr>
          <a:xfrm>
            <a:off x="3252750" y="2874900"/>
            <a:ext cx="568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chemeClr val="lt2"/>
                </a:solidFill>
                <a:latin typeface="Playfair Display"/>
                <a:ea typeface="Playfair Display"/>
                <a:cs typeface="Playfair Display"/>
                <a:sym typeface="Playfair Display"/>
              </a:rPr>
              <a:t>What is OPSEC?</a:t>
            </a:r>
            <a:endParaRPr sz="6000">
              <a:solidFill>
                <a:schemeClr val="lt2"/>
              </a:solidFill>
              <a:latin typeface="Playfair Display"/>
              <a:ea typeface="Playfair Display"/>
              <a:cs typeface="Playfair Display"/>
              <a:sym typeface="Playfair Display"/>
            </a:endParaRPr>
          </a:p>
        </p:txBody>
      </p:sp>
      <p:pic>
        <p:nvPicPr>
          <p:cNvPr descr="a puppet is wearing a turban and making a funny face while saying durka durka . (Provided by Tenor)" id="261" name="Google Shape;261;g308c0d0a792_3_0"/>
          <p:cNvPicPr preferRelativeResize="0"/>
          <p:nvPr/>
        </p:nvPicPr>
        <p:blipFill>
          <a:blip r:embed="rId4">
            <a:alphaModFix/>
          </a:blip>
          <a:stretch>
            <a:fillRect/>
          </a:stretch>
        </p:blipFill>
        <p:spPr>
          <a:xfrm>
            <a:off x="7115300" y="4428200"/>
            <a:ext cx="4743450" cy="2000250"/>
          </a:xfrm>
          <a:prstGeom prst="rect">
            <a:avLst/>
          </a:prstGeom>
          <a:noFill/>
          <a:ln>
            <a:noFill/>
          </a:ln>
        </p:spPr>
      </p:pic>
      <p:pic>
        <p:nvPicPr>
          <p:cNvPr descr="a red white and blue plane with the words team america on the side (Provided by Tenor)" id="262" name="Google Shape;262;g308c0d0a792_3_0"/>
          <p:cNvPicPr preferRelativeResize="0"/>
          <p:nvPr/>
        </p:nvPicPr>
        <p:blipFill>
          <a:blip r:embed="rId5">
            <a:alphaModFix/>
          </a:blip>
          <a:stretch>
            <a:fillRect/>
          </a:stretch>
        </p:blipFill>
        <p:spPr>
          <a:xfrm>
            <a:off x="294050" y="3983088"/>
            <a:ext cx="4743450" cy="267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29fea27808_0_7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69" name="Google Shape;269;g329fea27808_0_7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70" name="Google Shape;270;g329fea27808_0_7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1" name="Google Shape;271;g329fea27808_0_70"/>
          <p:cNvSpPr txBox="1"/>
          <p:nvPr/>
        </p:nvSpPr>
        <p:spPr>
          <a:xfrm>
            <a:off x="1524000" y="1882050"/>
            <a:ext cx="9144000" cy="324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800">
                <a:solidFill>
                  <a:schemeClr val="lt2"/>
                </a:solidFill>
                <a:latin typeface="PT Sans Narrow"/>
                <a:ea typeface="PT Sans Narrow"/>
                <a:cs typeface="PT Sans Narrow"/>
                <a:sym typeface="PT Sans Narrow"/>
              </a:rPr>
              <a:t>OPSEC (Operational Security)</a:t>
            </a:r>
            <a:r>
              <a:rPr lang="en-GB" sz="2800">
                <a:solidFill>
                  <a:schemeClr val="lt2"/>
                </a:solidFill>
                <a:latin typeface="PT Sans Narrow"/>
                <a:ea typeface="PT Sans Narrow"/>
                <a:cs typeface="PT Sans Narrow"/>
                <a:sym typeface="PT Sans Narrow"/>
              </a:rPr>
              <a:t>: </a:t>
            </a:r>
            <a:endParaRPr sz="2800">
              <a:solidFill>
                <a:schemeClr val="lt2"/>
              </a:solidFill>
              <a:latin typeface="PT Sans Narrow"/>
              <a:ea typeface="PT Sans Narrow"/>
              <a:cs typeface="PT Sans Narrow"/>
              <a:sym typeface="PT Sans Narrow"/>
            </a:endParaRPr>
          </a:p>
          <a:p>
            <a:pPr indent="0" lvl="0" marL="0" rtl="0" algn="l">
              <a:lnSpc>
                <a:spcPct val="115000"/>
              </a:lnSpc>
              <a:spcBef>
                <a:spcPts val="1200"/>
              </a:spcBef>
              <a:spcAft>
                <a:spcPts val="1200"/>
              </a:spcAft>
              <a:buNone/>
            </a:pPr>
            <a:r>
              <a:rPr lang="en-GB" sz="2800">
                <a:solidFill>
                  <a:schemeClr val="lt2"/>
                </a:solidFill>
                <a:latin typeface="PT Sans Narrow"/>
                <a:ea typeface="PT Sans Narrow"/>
                <a:cs typeface="PT Sans Narrow"/>
                <a:sym typeface="PT Sans Narrow"/>
              </a:rPr>
              <a:t>Is a process and strategy used to protect sensitive information and operations from adversaries by identifying and mitigating risks related to information leaks or vulnerabilities. It involves ensuring that critical details about operations, plans, personnel, and systems are not unintentionally revealed, which could be exploited by adversaries.</a:t>
            </a:r>
            <a:endParaRPr sz="2000">
              <a:solidFill>
                <a:schemeClr val="lt2"/>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29fea27808_0_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78" name="Google Shape;278;g329fea27808_0_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79" name="Google Shape;279;g329fea27808_0_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0" name="Google Shape;280;g329fea27808_0_8"/>
          <p:cNvSpPr txBox="1"/>
          <p:nvPr/>
        </p:nvSpPr>
        <p:spPr>
          <a:xfrm>
            <a:off x="844650" y="1519650"/>
            <a:ext cx="10502700" cy="381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2"/>
                </a:solidFill>
                <a:latin typeface="PT Sans Narrow"/>
                <a:ea typeface="PT Sans Narrow"/>
                <a:cs typeface="PT Sans Narrow"/>
                <a:sym typeface="PT Sans Narrow"/>
              </a:rPr>
              <a:t>Identify Critical Information</a:t>
            </a:r>
            <a:r>
              <a:rPr lang="en-GB" sz="1700">
                <a:solidFill>
                  <a:schemeClr val="lt2"/>
                </a:solidFill>
                <a:latin typeface="PT Sans Narrow"/>
                <a:ea typeface="PT Sans Narrow"/>
                <a:cs typeface="PT Sans Narrow"/>
                <a:sym typeface="PT Sans Narrow"/>
              </a:rPr>
              <a:t>: Determine what information, if exposed, could jeopardise the operation (e.g., schedules, locations, methods).</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rPr b="1" lang="en-GB" sz="1700">
                <a:solidFill>
                  <a:schemeClr val="lt2"/>
                </a:solidFill>
                <a:latin typeface="PT Sans Narrow"/>
                <a:ea typeface="PT Sans Narrow"/>
                <a:cs typeface="PT Sans Narrow"/>
                <a:sym typeface="PT Sans Narrow"/>
              </a:rPr>
              <a:t>Analyse Threats</a:t>
            </a:r>
            <a:r>
              <a:rPr lang="en-GB" sz="1700">
                <a:solidFill>
                  <a:schemeClr val="lt2"/>
                </a:solidFill>
                <a:latin typeface="PT Sans Narrow"/>
                <a:ea typeface="PT Sans Narrow"/>
                <a:cs typeface="PT Sans Narrow"/>
                <a:sym typeface="PT Sans Narrow"/>
              </a:rPr>
              <a:t>: Understand who the adversaries are, what they seek, and how they might gather information (e.g., surveillance, social engineering).</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rPr b="1" lang="en-GB" sz="1700">
                <a:solidFill>
                  <a:schemeClr val="lt2"/>
                </a:solidFill>
                <a:latin typeface="PT Sans Narrow"/>
                <a:ea typeface="PT Sans Narrow"/>
                <a:cs typeface="PT Sans Narrow"/>
                <a:sym typeface="PT Sans Narrow"/>
              </a:rPr>
              <a:t>Assess Vulnerabilities</a:t>
            </a:r>
            <a:r>
              <a:rPr lang="en-GB" sz="1700">
                <a:solidFill>
                  <a:schemeClr val="lt2"/>
                </a:solidFill>
                <a:latin typeface="PT Sans Narrow"/>
                <a:ea typeface="PT Sans Narrow"/>
                <a:cs typeface="PT Sans Narrow"/>
                <a:sym typeface="PT Sans Narrow"/>
              </a:rPr>
              <a:t>: Identify weaknesses in processes, behaviors, or systems that could lead to information leaks.</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rPr b="1" lang="en-GB" sz="1700">
                <a:solidFill>
                  <a:schemeClr val="lt2"/>
                </a:solidFill>
                <a:latin typeface="PT Sans Narrow"/>
                <a:ea typeface="PT Sans Narrow"/>
                <a:cs typeface="PT Sans Narrow"/>
                <a:sym typeface="PT Sans Narrow"/>
              </a:rPr>
              <a:t>Evaluate Risks</a:t>
            </a:r>
            <a:r>
              <a:rPr lang="en-GB" sz="1700">
                <a:solidFill>
                  <a:schemeClr val="lt2"/>
                </a:solidFill>
                <a:latin typeface="PT Sans Narrow"/>
                <a:ea typeface="PT Sans Narrow"/>
                <a:cs typeface="PT Sans Narrow"/>
                <a:sym typeface="PT Sans Narrow"/>
              </a:rPr>
              <a:t>: Assess the impact of a potential breach and the likelihood of it occurring.</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t/>
            </a:r>
            <a:endParaRPr sz="1700">
              <a:solidFill>
                <a:schemeClr val="lt2"/>
              </a:solidFill>
              <a:latin typeface="PT Sans Narrow"/>
              <a:ea typeface="PT Sans Narrow"/>
              <a:cs typeface="PT Sans Narrow"/>
              <a:sym typeface="PT Sans Narrow"/>
            </a:endParaRPr>
          </a:p>
          <a:p>
            <a:pPr indent="0" lvl="0" marL="0" rtl="0" algn="l">
              <a:spcBef>
                <a:spcPts val="0"/>
              </a:spcBef>
              <a:spcAft>
                <a:spcPts val="0"/>
              </a:spcAft>
              <a:buNone/>
            </a:pPr>
            <a:r>
              <a:rPr b="1" lang="en-GB" sz="1700">
                <a:solidFill>
                  <a:schemeClr val="lt2"/>
                </a:solidFill>
                <a:latin typeface="PT Sans Narrow"/>
                <a:ea typeface="PT Sans Narrow"/>
                <a:cs typeface="PT Sans Narrow"/>
                <a:sym typeface="PT Sans Narrow"/>
              </a:rPr>
              <a:t>Implement Countermeasures</a:t>
            </a:r>
            <a:r>
              <a:rPr lang="en-GB" sz="1700">
                <a:solidFill>
                  <a:schemeClr val="lt2"/>
                </a:solidFill>
                <a:latin typeface="PT Sans Narrow"/>
                <a:ea typeface="PT Sans Narrow"/>
                <a:cs typeface="PT Sans Narrow"/>
                <a:sym typeface="PT Sans Narrow"/>
              </a:rPr>
              <a:t>: Apply measures to reduce vulnerabilities, such as:</a:t>
            </a:r>
            <a:endParaRPr sz="1700">
              <a:solidFill>
                <a:schemeClr val="lt2"/>
              </a:solidFill>
              <a:latin typeface="PT Sans Narrow"/>
              <a:ea typeface="PT Sans Narrow"/>
              <a:cs typeface="PT Sans Narrow"/>
              <a:sym typeface="PT Sans Narrow"/>
            </a:endParaRPr>
          </a:p>
          <a:p>
            <a:pPr indent="-336550" lvl="0" marL="457200" rtl="0" algn="l">
              <a:lnSpc>
                <a:spcPct val="115000"/>
              </a:lnSpc>
              <a:spcBef>
                <a:spcPts val="1200"/>
              </a:spcBef>
              <a:spcAft>
                <a:spcPts val="0"/>
              </a:spcAft>
              <a:buClr>
                <a:schemeClr val="lt2"/>
              </a:buClr>
              <a:buSzPts val="1700"/>
              <a:buFont typeface="PT Sans Narrow"/>
              <a:buChar char="●"/>
            </a:pPr>
            <a:r>
              <a:rPr lang="en-GB" sz="1700">
                <a:solidFill>
                  <a:schemeClr val="lt2"/>
                </a:solidFill>
                <a:latin typeface="PT Sans Narrow"/>
                <a:ea typeface="PT Sans Narrow"/>
                <a:cs typeface="PT Sans Narrow"/>
                <a:sym typeface="PT Sans Narrow"/>
              </a:rPr>
              <a:t>Limiting access to sensitive information (need-to-know basis).</a:t>
            </a:r>
            <a:endParaRPr sz="1700">
              <a:solidFill>
                <a:schemeClr val="lt2"/>
              </a:solidFill>
              <a:latin typeface="PT Sans Narrow"/>
              <a:ea typeface="PT Sans Narrow"/>
              <a:cs typeface="PT Sans Narrow"/>
              <a:sym typeface="PT Sans Narrow"/>
            </a:endParaRPr>
          </a:p>
          <a:p>
            <a:pPr indent="-336550" lvl="0" marL="457200" rtl="0" algn="l">
              <a:lnSpc>
                <a:spcPct val="115000"/>
              </a:lnSpc>
              <a:spcBef>
                <a:spcPts val="0"/>
              </a:spcBef>
              <a:spcAft>
                <a:spcPts val="0"/>
              </a:spcAft>
              <a:buClr>
                <a:schemeClr val="lt2"/>
              </a:buClr>
              <a:buSzPts val="1700"/>
              <a:buFont typeface="PT Sans Narrow"/>
              <a:buChar char="●"/>
            </a:pPr>
            <a:r>
              <a:rPr lang="en-GB" sz="1700">
                <a:solidFill>
                  <a:schemeClr val="lt2"/>
                </a:solidFill>
                <a:latin typeface="PT Sans Narrow"/>
                <a:ea typeface="PT Sans Narrow"/>
                <a:cs typeface="PT Sans Narrow"/>
                <a:sym typeface="PT Sans Narrow"/>
              </a:rPr>
              <a:t>Encrypting communications.</a:t>
            </a:r>
            <a:endParaRPr sz="1700">
              <a:solidFill>
                <a:schemeClr val="lt2"/>
              </a:solidFill>
              <a:latin typeface="PT Sans Narrow"/>
              <a:ea typeface="PT Sans Narrow"/>
              <a:cs typeface="PT Sans Narrow"/>
              <a:sym typeface="PT Sans Narrow"/>
            </a:endParaRPr>
          </a:p>
          <a:p>
            <a:pPr indent="-336550" lvl="0" marL="457200" rtl="0" algn="l">
              <a:lnSpc>
                <a:spcPct val="115000"/>
              </a:lnSpc>
              <a:spcBef>
                <a:spcPts val="0"/>
              </a:spcBef>
              <a:spcAft>
                <a:spcPts val="0"/>
              </a:spcAft>
              <a:buClr>
                <a:schemeClr val="lt2"/>
              </a:buClr>
              <a:buSzPts val="1700"/>
              <a:buFont typeface="PT Sans Narrow"/>
              <a:buChar char="●"/>
            </a:pPr>
            <a:r>
              <a:rPr lang="en-GB" sz="1700">
                <a:solidFill>
                  <a:schemeClr val="lt2"/>
                </a:solidFill>
                <a:latin typeface="PT Sans Narrow"/>
                <a:ea typeface="PT Sans Narrow"/>
                <a:cs typeface="PT Sans Narrow"/>
                <a:sym typeface="PT Sans Narrow"/>
              </a:rPr>
              <a:t>Conducting regular training on best practices (e.g., avoiding oversharing on social media).</a:t>
            </a:r>
            <a:endParaRPr sz="1700">
              <a:solidFill>
                <a:schemeClr val="lt2"/>
              </a:solidFill>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29fea27808_0_4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87" name="Google Shape;287;g329fea27808_0_4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88" name="Google Shape;288;g329fea27808_0_4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9" name="Google Shape;289;g329fea27808_0_40"/>
          <p:cNvSpPr txBox="1"/>
          <p:nvPr/>
        </p:nvSpPr>
        <p:spPr>
          <a:xfrm>
            <a:off x="1524000" y="28749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0">
                <a:solidFill>
                  <a:schemeClr val="lt2"/>
                </a:solidFill>
                <a:latin typeface="Playfair Display"/>
                <a:ea typeface="Playfair Display"/>
                <a:cs typeface="Playfair Display"/>
                <a:sym typeface="Playfair Display"/>
              </a:rPr>
              <a:t>What are SATCOMs?</a:t>
            </a:r>
            <a:endParaRPr sz="6000">
              <a:solidFill>
                <a:schemeClr val="lt2"/>
              </a:solidFill>
              <a:latin typeface="Playfair Display"/>
              <a:ea typeface="Playfair Display"/>
              <a:cs typeface="Playfair Display"/>
              <a:sym typeface="Playfair Display"/>
            </a:endParaRPr>
          </a:p>
        </p:txBody>
      </p:sp>
      <p:pic>
        <p:nvPicPr>
          <p:cNvPr descr="a girl wearing a helmet and a sweater with the nick logo (Provided by Tenor)" id="290" name="Google Shape;290;g329fea27808_0_40"/>
          <p:cNvPicPr preferRelativeResize="0"/>
          <p:nvPr/>
        </p:nvPicPr>
        <p:blipFill>
          <a:blip r:embed="rId4">
            <a:alphaModFix/>
          </a:blip>
          <a:stretch>
            <a:fillRect/>
          </a:stretch>
        </p:blipFill>
        <p:spPr>
          <a:xfrm>
            <a:off x="9526250" y="4156925"/>
            <a:ext cx="2290651" cy="2290651"/>
          </a:xfrm>
          <a:prstGeom prst="rect">
            <a:avLst/>
          </a:prstGeom>
          <a:noFill/>
          <a:ln>
            <a:noFill/>
          </a:ln>
        </p:spPr>
      </p:pic>
      <p:pic>
        <p:nvPicPr>
          <p:cNvPr descr="a picture of a machine with the caption me looking for the person who asked (Provided by Tenor)" id="291" name="Google Shape;291;g329fea27808_0_40"/>
          <p:cNvPicPr preferRelativeResize="0"/>
          <p:nvPr/>
        </p:nvPicPr>
        <p:blipFill>
          <a:blip r:embed="rId5">
            <a:alphaModFix/>
          </a:blip>
          <a:stretch>
            <a:fillRect/>
          </a:stretch>
        </p:blipFill>
        <p:spPr>
          <a:xfrm>
            <a:off x="372450" y="4156925"/>
            <a:ext cx="2290651" cy="2290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2a13a9fa31_0_2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98" name="Google Shape;298;g32a13a9fa31_0_2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99" name="Google Shape;299;g32a13a9fa31_0_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0" name="Google Shape;300;g32a13a9fa31_0_22"/>
          <p:cNvPicPr preferRelativeResize="0"/>
          <p:nvPr/>
        </p:nvPicPr>
        <p:blipFill>
          <a:blip r:embed="rId4">
            <a:alphaModFix/>
          </a:blip>
          <a:stretch>
            <a:fillRect/>
          </a:stretch>
        </p:blipFill>
        <p:spPr>
          <a:xfrm>
            <a:off x="4810125" y="2538413"/>
            <a:ext cx="2571750" cy="1781175"/>
          </a:xfrm>
          <a:prstGeom prst="rect">
            <a:avLst/>
          </a:prstGeom>
          <a:noFill/>
          <a:ln>
            <a:noFill/>
          </a:ln>
        </p:spPr>
      </p:pic>
      <p:pic>
        <p:nvPicPr>
          <p:cNvPr id="301" name="Google Shape;301;g32a13a9fa31_0_22"/>
          <p:cNvPicPr preferRelativeResize="0"/>
          <p:nvPr/>
        </p:nvPicPr>
        <p:blipFill>
          <a:blip r:embed="rId5">
            <a:alphaModFix/>
          </a:blip>
          <a:stretch>
            <a:fillRect/>
          </a:stretch>
        </p:blipFill>
        <p:spPr>
          <a:xfrm>
            <a:off x="776972" y="0"/>
            <a:ext cx="10638056"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2a13a9fa31_0_3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08" name="Google Shape;308;g32a13a9fa31_0_3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09" name="Google Shape;309;g32a13a9fa31_0_3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10" name="Google Shape;310;g32a13a9fa31_0_33"/>
          <p:cNvPicPr preferRelativeResize="0"/>
          <p:nvPr/>
        </p:nvPicPr>
        <p:blipFill>
          <a:blip r:embed="rId4">
            <a:alphaModFix/>
          </a:blip>
          <a:stretch>
            <a:fillRect/>
          </a:stretch>
        </p:blipFill>
        <p:spPr>
          <a:xfrm>
            <a:off x="1524000" y="-38700"/>
            <a:ext cx="9144000" cy="6935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2a13a9fa31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17" name="Google Shape;317;g32a13a9fa31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18" name="Google Shape;318;g32a13a9fa31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9" name="Google Shape;319;g32a13a9fa31_0_0"/>
          <p:cNvSpPr txBox="1"/>
          <p:nvPr/>
        </p:nvSpPr>
        <p:spPr>
          <a:xfrm>
            <a:off x="2136600" y="1689600"/>
            <a:ext cx="7918800" cy="347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2000">
                <a:solidFill>
                  <a:schemeClr val="lt2"/>
                </a:solidFill>
                <a:latin typeface="PT Sans Narrow"/>
                <a:ea typeface="PT Sans Narrow"/>
                <a:cs typeface="PT Sans Narrow"/>
                <a:sym typeface="PT Sans Narrow"/>
              </a:rPr>
              <a:t>How SATCOM Works</a:t>
            </a:r>
            <a:endParaRPr b="1" sz="2000">
              <a:solidFill>
                <a:schemeClr val="lt2"/>
              </a:solidFill>
              <a:latin typeface="PT Sans Narrow"/>
              <a:ea typeface="PT Sans Narrow"/>
              <a:cs typeface="PT Sans Narrow"/>
              <a:sym typeface="PT Sans Narrow"/>
            </a:endParaRPr>
          </a:p>
          <a:p>
            <a:pPr indent="-355600" lvl="0" marL="457200" rtl="0" algn="l">
              <a:lnSpc>
                <a:spcPct val="115000"/>
              </a:lnSpc>
              <a:spcBef>
                <a:spcPts val="1200"/>
              </a:spcBef>
              <a:spcAft>
                <a:spcPts val="0"/>
              </a:spcAft>
              <a:buClr>
                <a:schemeClr val="lt2"/>
              </a:buClr>
              <a:buSzPts val="2000"/>
              <a:buAutoNum type="arabicPeriod"/>
            </a:pPr>
            <a:r>
              <a:rPr b="1" lang="en-GB" sz="2000">
                <a:solidFill>
                  <a:schemeClr val="lt2"/>
                </a:solidFill>
                <a:latin typeface="PT Sans Narrow"/>
                <a:ea typeface="PT Sans Narrow"/>
                <a:cs typeface="PT Sans Narrow"/>
                <a:sym typeface="PT Sans Narrow"/>
              </a:rPr>
              <a:t>Ground Stations</a:t>
            </a:r>
            <a:r>
              <a:rPr lang="en-GB" sz="2000">
                <a:solidFill>
                  <a:schemeClr val="lt2"/>
                </a:solidFill>
                <a:latin typeface="PT Sans Narrow"/>
                <a:ea typeface="PT Sans Narrow"/>
                <a:cs typeface="PT Sans Narrow"/>
                <a:sym typeface="PT Sans Narrow"/>
              </a:rPr>
              <a:t>: Send and receive signals from satellites.</a:t>
            </a:r>
            <a:endParaRPr sz="2000">
              <a:solidFill>
                <a:schemeClr val="lt2"/>
              </a:solidFill>
              <a:latin typeface="PT Sans Narrow"/>
              <a:ea typeface="PT Sans Narrow"/>
              <a:cs typeface="PT Sans Narrow"/>
              <a:sym typeface="PT Sans Narrow"/>
            </a:endParaRPr>
          </a:p>
          <a:p>
            <a:pPr indent="-355600" lvl="0" marL="457200" rtl="0" algn="l">
              <a:lnSpc>
                <a:spcPct val="115000"/>
              </a:lnSpc>
              <a:spcBef>
                <a:spcPts val="0"/>
              </a:spcBef>
              <a:spcAft>
                <a:spcPts val="0"/>
              </a:spcAft>
              <a:buClr>
                <a:schemeClr val="lt2"/>
              </a:buClr>
              <a:buSzPts val="2000"/>
              <a:buAutoNum type="arabicPeriod"/>
            </a:pPr>
            <a:r>
              <a:rPr b="1" lang="en-GB" sz="2000">
                <a:solidFill>
                  <a:schemeClr val="lt2"/>
                </a:solidFill>
                <a:latin typeface="PT Sans Narrow"/>
                <a:ea typeface="PT Sans Narrow"/>
                <a:cs typeface="PT Sans Narrow"/>
                <a:sym typeface="PT Sans Narrow"/>
              </a:rPr>
              <a:t>Uplink</a:t>
            </a:r>
            <a:r>
              <a:rPr lang="en-GB" sz="2000">
                <a:solidFill>
                  <a:schemeClr val="lt2"/>
                </a:solidFill>
                <a:latin typeface="PT Sans Narrow"/>
                <a:ea typeface="PT Sans Narrow"/>
                <a:cs typeface="PT Sans Narrow"/>
                <a:sym typeface="PT Sans Narrow"/>
              </a:rPr>
              <a:t>: Signals transmitted from the ground station to the satellite.</a:t>
            </a:r>
            <a:endParaRPr sz="2000">
              <a:solidFill>
                <a:schemeClr val="lt2"/>
              </a:solidFill>
              <a:latin typeface="PT Sans Narrow"/>
              <a:ea typeface="PT Sans Narrow"/>
              <a:cs typeface="PT Sans Narrow"/>
              <a:sym typeface="PT Sans Narrow"/>
            </a:endParaRPr>
          </a:p>
          <a:p>
            <a:pPr indent="-355600" lvl="0" marL="457200" rtl="0" algn="l">
              <a:lnSpc>
                <a:spcPct val="115000"/>
              </a:lnSpc>
              <a:spcBef>
                <a:spcPts val="0"/>
              </a:spcBef>
              <a:spcAft>
                <a:spcPts val="0"/>
              </a:spcAft>
              <a:buClr>
                <a:schemeClr val="lt2"/>
              </a:buClr>
              <a:buSzPts val="2000"/>
              <a:buAutoNum type="arabicPeriod"/>
            </a:pPr>
            <a:r>
              <a:rPr b="1" lang="en-GB" sz="2000">
                <a:solidFill>
                  <a:schemeClr val="lt2"/>
                </a:solidFill>
                <a:latin typeface="PT Sans Narrow"/>
                <a:ea typeface="PT Sans Narrow"/>
                <a:cs typeface="PT Sans Narrow"/>
                <a:sym typeface="PT Sans Narrow"/>
              </a:rPr>
              <a:t>Satellite Transponder</a:t>
            </a:r>
            <a:r>
              <a:rPr lang="en-GB" sz="2000">
                <a:solidFill>
                  <a:schemeClr val="lt2"/>
                </a:solidFill>
                <a:latin typeface="PT Sans Narrow"/>
                <a:ea typeface="PT Sans Narrow"/>
                <a:cs typeface="PT Sans Narrow"/>
                <a:sym typeface="PT Sans Narrow"/>
              </a:rPr>
              <a:t>: Amplifies and processes the signal, changing its frequency to avoid interference.</a:t>
            </a:r>
            <a:endParaRPr sz="2000">
              <a:solidFill>
                <a:schemeClr val="lt2"/>
              </a:solidFill>
              <a:latin typeface="PT Sans Narrow"/>
              <a:ea typeface="PT Sans Narrow"/>
              <a:cs typeface="PT Sans Narrow"/>
              <a:sym typeface="PT Sans Narrow"/>
            </a:endParaRPr>
          </a:p>
          <a:p>
            <a:pPr indent="-355600" lvl="0" marL="457200" rtl="0" algn="l">
              <a:lnSpc>
                <a:spcPct val="115000"/>
              </a:lnSpc>
              <a:spcBef>
                <a:spcPts val="0"/>
              </a:spcBef>
              <a:spcAft>
                <a:spcPts val="0"/>
              </a:spcAft>
              <a:buClr>
                <a:schemeClr val="lt2"/>
              </a:buClr>
              <a:buSzPts val="2000"/>
              <a:buAutoNum type="arabicPeriod"/>
            </a:pPr>
            <a:r>
              <a:rPr b="1" lang="en-GB" sz="2000">
                <a:solidFill>
                  <a:schemeClr val="lt2"/>
                </a:solidFill>
                <a:latin typeface="PT Sans Narrow"/>
                <a:ea typeface="PT Sans Narrow"/>
                <a:cs typeface="PT Sans Narrow"/>
                <a:sym typeface="PT Sans Narrow"/>
              </a:rPr>
              <a:t>Downlink</a:t>
            </a:r>
            <a:r>
              <a:rPr lang="en-GB" sz="2000">
                <a:solidFill>
                  <a:schemeClr val="lt2"/>
                </a:solidFill>
                <a:latin typeface="PT Sans Narrow"/>
                <a:ea typeface="PT Sans Narrow"/>
                <a:cs typeface="PT Sans Narrow"/>
                <a:sym typeface="PT Sans Narrow"/>
              </a:rPr>
              <a:t>: Signals transmitted from the satellite to the receiving station or terminal.</a:t>
            </a:r>
            <a:endParaRPr sz="2000">
              <a:solidFill>
                <a:schemeClr val="lt2"/>
              </a:solidFill>
              <a:latin typeface="PT Sans Narrow"/>
              <a:ea typeface="PT Sans Narrow"/>
              <a:cs typeface="PT Sans Narrow"/>
              <a:sym typeface="PT Sans Narrow"/>
            </a:endParaRPr>
          </a:p>
          <a:p>
            <a:pPr indent="-355600" lvl="0" marL="457200" rtl="0" algn="l">
              <a:lnSpc>
                <a:spcPct val="115000"/>
              </a:lnSpc>
              <a:spcBef>
                <a:spcPts val="0"/>
              </a:spcBef>
              <a:spcAft>
                <a:spcPts val="0"/>
              </a:spcAft>
              <a:buClr>
                <a:schemeClr val="lt2"/>
              </a:buClr>
              <a:buSzPts val="2000"/>
              <a:buAutoNum type="arabicPeriod"/>
            </a:pPr>
            <a:r>
              <a:rPr b="1" lang="en-GB" sz="2000">
                <a:solidFill>
                  <a:schemeClr val="lt2"/>
                </a:solidFill>
                <a:latin typeface="PT Sans Narrow"/>
                <a:ea typeface="PT Sans Narrow"/>
                <a:cs typeface="PT Sans Narrow"/>
                <a:sym typeface="PT Sans Narrow"/>
              </a:rPr>
              <a:t>End-User Devices</a:t>
            </a:r>
            <a:r>
              <a:rPr lang="en-GB" sz="2000">
                <a:solidFill>
                  <a:schemeClr val="lt2"/>
                </a:solidFill>
                <a:latin typeface="PT Sans Narrow"/>
                <a:ea typeface="PT Sans Narrow"/>
                <a:cs typeface="PT Sans Narrow"/>
                <a:sym typeface="PT Sans Narrow"/>
              </a:rPr>
              <a:t>: Include satellite phones, antennas, or military communication equipment.</a:t>
            </a:r>
            <a:endParaRPr sz="2000">
              <a:solidFill>
                <a:schemeClr val="lt2"/>
              </a:solidFill>
              <a:latin typeface="PT Sans Narrow"/>
              <a:ea typeface="PT Sans Narrow"/>
              <a:cs typeface="PT Sans Narrow"/>
              <a:sym typeface="PT Sans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29fea27808_0_5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26" name="Google Shape;326;g329fea27808_0_5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27" name="Google Shape;327;g329fea27808_0_5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8" name="Google Shape;328;g329fea27808_0_56"/>
          <p:cNvSpPr txBox="1"/>
          <p:nvPr/>
        </p:nvSpPr>
        <p:spPr>
          <a:xfrm>
            <a:off x="1587750" y="1512600"/>
            <a:ext cx="9016500" cy="41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000">
                <a:solidFill>
                  <a:schemeClr val="lt2"/>
                </a:solidFill>
              </a:rPr>
              <a:t>Skynet 5:</a:t>
            </a:r>
            <a:endParaRPr b="1" sz="2000">
              <a:solidFill>
                <a:schemeClr val="lt2"/>
              </a:solidFill>
            </a:endParaRPr>
          </a:p>
          <a:p>
            <a:pPr indent="-355600" lvl="0" marL="457200" rtl="0" algn="l">
              <a:lnSpc>
                <a:spcPct val="115000"/>
              </a:lnSpc>
              <a:spcBef>
                <a:spcPts val="1200"/>
              </a:spcBef>
              <a:spcAft>
                <a:spcPts val="0"/>
              </a:spcAft>
              <a:buClr>
                <a:schemeClr val="lt2"/>
              </a:buClr>
              <a:buSzPts val="2000"/>
              <a:buChar char="●"/>
            </a:pPr>
            <a:r>
              <a:rPr b="1" lang="en-GB" sz="2000">
                <a:solidFill>
                  <a:schemeClr val="lt2"/>
                </a:solidFill>
              </a:rPr>
              <a:t>Purpose</a:t>
            </a:r>
            <a:r>
              <a:rPr lang="en-GB" sz="2000">
                <a:solidFill>
                  <a:schemeClr val="lt2"/>
                </a:solidFill>
              </a:rPr>
              <a:t>: The Skynet 5 series is a secure military satellite system used by the UK Ministry of Defence (MoD) for strategic and tactical communication.</a:t>
            </a:r>
            <a:endParaRPr sz="2000">
              <a:solidFill>
                <a:schemeClr val="lt2"/>
              </a:solidFill>
            </a:endParaRPr>
          </a:p>
          <a:p>
            <a:pPr indent="-355600" lvl="0" marL="457200" rtl="0" algn="l">
              <a:lnSpc>
                <a:spcPct val="115000"/>
              </a:lnSpc>
              <a:spcBef>
                <a:spcPts val="0"/>
              </a:spcBef>
              <a:spcAft>
                <a:spcPts val="0"/>
              </a:spcAft>
              <a:buClr>
                <a:schemeClr val="lt2"/>
              </a:buClr>
              <a:buSzPts val="2000"/>
              <a:buChar char="●"/>
            </a:pPr>
            <a:r>
              <a:rPr b="1" lang="en-GB" sz="2000">
                <a:solidFill>
                  <a:schemeClr val="lt2"/>
                </a:solidFill>
              </a:rPr>
              <a:t>Launch Period</a:t>
            </a:r>
            <a:r>
              <a:rPr lang="en-GB" sz="2000">
                <a:solidFill>
                  <a:schemeClr val="lt2"/>
                </a:solidFill>
              </a:rPr>
              <a:t>: 2007–2012.</a:t>
            </a:r>
            <a:endParaRPr sz="2000">
              <a:solidFill>
                <a:schemeClr val="lt2"/>
              </a:solidFill>
            </a:endParaRPr>
          </a:p>
          <a:p>
            <a:pPr indent="-355600" lvl="0" marL="457200" rtl="0" algn="l">
              <a:lnSpc>
                <a:spcPct val="115000"/>
              </a:lnSpc>
              <a:spcBef>
                <a:spcPts val="0"/>
              </a:spcBef>
              <a:spcAft>
                <a:spcPts val="0"/>
              </a:spcAft>
              <a:buClr>
                <a:schemeClr val="lt2"/>
              </a:buClr>
              <a:buSzPts val="2000"/>
              <a:buChar char="●"/>
            </a:pPr>
            <a:r>
              <a:rPr b="1" lang="en-GB" sz="2000">
                <a:solidFill>
                  <a:schemeClr val="lt2"/>
                </a:solidFill>
              </a:rPr>
              <a:t>Features</a:t>
            </a:r>
            <a:r>
              <a:rPr lang="en-GB" sz="2000">
                <a:solidFill>
                  <a:schemeClr val="lt2"/>
                </a:solidFill>
              </a:rPr>
              <a:t>:</a:t>
            </a:r>
            <a:endParaRPr sz="2000">
              <a:solidFill>
                <a:schemeClr val="lt2"/>
              </a:solidFill>
            </a:endParaRPr>
          </a:p>
          <a:p>
            <a:pPr indent="-355600" lvl="1" marL="914400" rtl="0" algn="l">
              <a:lnSpc>
                <a:spcPct val="115000"/>
              </a:lnSpc>
              <a:spcBef>
                <a:spcPts val="0"/>
              </a:spcBef>
              <a:spcAft>
                <a:spcPts val="0"/>
              </a:spcAft>
              <a:buClr>
                <a:schemeClr val="lt2"/>
              </a:buClr>
              <a:buSzPts val="2000"/>
              <a:buChar char="○"/>
            </a:pPr>
            <a:r>
              <a:rPr lang="en-GB" sz="2000">
                <a:solidFill>
                  <a:schemeClr val="lt2"/>
                </a:solidFill>
              </a:rPr>
              <a:t>Geostationary satellites for global coverage.</a:t>
            </a:r>
            <a:endParaRPr sz="2000">
              <a:solidFill>
                <a:schemeClr val="lt2"/>
              </a:solidFill>
            </a:endParaRPr>
          </a:p>
          <a:p>
            <a:pPr indent="-355600" lvl="1" marL="914400" rtl="0" algn="l">
              <a:lnSpc>
                <a:spcPct val="115000"/>
              </a:lnSpc>
              <a:spcBef>
                <a:spcPts val="0"/>
              </a:spcBef>
              <a:spcAft>
                <a:spcPts val="0"/>
              </a:spcAft>
              <a:buClr>
                <a:schemeClr val="lt2"/>
              </a:buClr>
              <a:buSzPts val="2000"/>
              <a:buChar char="○"/>
            </a:pPr>
            <a:r>
              <a:rPr lang="en-GB" sz="2000">
                <a:solidFill>
                  <a:schemeClr val="lt2"/>
                </a:solidFill>
              </a:rPr>
              <a:t>Secure voice, video, and data communication.</a:t>
            </a:r>
            <a:endParaRPr sz="2000">
              <a:solidFill>
                <a:schemeClr val="lt2"/>
              </a:solidFill>
            </a:endParaRPr>
          </a:p>
          <a:p>
            <a:pPr indent="-355600" lvl="1" marL="914400" rtl="0" algn="l">
              <a:lnSpc>
                <a:spcPct val="115000"/>
              </a:lnSpc>
              <a:spcBef>
                <a:spcPts val="0"/>
              </a:spcBef>
              <a:spcAft>
                <a:spcPts val="0"/>
              </a:spcAft>
              <a:buClr>
                <a:schemeClr val="lt2"/>
              </a:buClr>
              <a:buSzPts val="2000"/>
              <a:buChar char="○"/>
            </a:pPr>
            <a:r>
              <a:rPr lang="en-GB" sz="2000">
                <a:solidFill>
                  <a:schemeClr val="lt2"/>
                </a:solidFill>
              </a:rPr>
              <a:t>High resistance to jamming and interception.</a:t>
            </a:r>
            <a:endParaRPr sz="2000">
              <a:solidFill>
                <a:schemeClr val="lt2"/>
              </a:solidFill>
            </a:endParaRPr>
          </a:p>
          <a:p>
            <a:pPr indent="-355600" lvl="1" marL="914400" rtl="0" algn="l">
              <a:lnSpc>
                <a:spcPct val="115000"/>
              </a:lnSpc>
              <a:spcBef>
                <a:spcPts val="0"/>
              </a:spcBef>
              <a:spcAft>
                <a:spcPts val="0"/>
              </a:spcAft>
              <a:buClr>
                <a:schemeClr val="lt2"/>
              </a:buClr>
              <a:buSzPts val="2000"/>
              <a:buChar char="○"/>
            </a:pPr>
            <a:r>
              <a:rPr lang="en-GB" sz="2000">
                <a:solidFill>
                  <a:schemeClr val="lt2"/>
                </a:solidFill>
              </a:rPr>
              <a:t>Managed by Airbus Defence and Space.</a:t>
            </a:r>
            <a:endParaRPr sz="2000">
              <a:solidFill>
                <a:schemeClr val="lt2"/>
              </a:solidFill>
            </a:endParaRPr>
          </a:p>
          <a:p>
            <a:pPr indent="-355600" lvl="1" marL="914400" rtl="0" algn="l">
              <a:lnSpc>
                <a:spcPct val="115000"/>
              </a:lnSpc>
              <a:spcBef>
                <a:spcPts val="0"/>
              </a:spcBef>
              <a:spcAft>
                <a:spcPts val="0"/>
              </a:spcAft>
              <a:buClr>
                <a:schemeClr val="lt2"/>
              </a:buClr>
              <a:buSzPts val="2000"/>
              <a:buChar char="○"/>
            </a:pPr>
            <a:r>
              <a:rPr lang="en-GB" sz="2000">
                <a:solidFill>
                  <a:schemeClr val="lt2"/>
                </a:solidFill>
              </a:rPr>
              <a:t>Has two UK Downlink sites (YOU DO NOT KNOW THIS INFO) </a:t>
            </a:r>
            <a:endParaRPr sz="20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2b0f92c2d0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9" name="Google Shape;169;g32b0f92c2d0_0_0"/>
          <p:cNvSpPr txBox="1"/>
          <p:nvPr/>
        </p:nvSpPr>
        <p:spPr>
          <a:xfrm>
            <a:off x="192450" y="143350"/>
            <a:ext cx="11807100" cy="111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i="0" lang="en-GB" sz="4800" u="none" cap="none" strike="noStrike">
                <a:solidFill>
                  <a:srgbClr val="FFFFFF"/>
                </a:solidFill>
                <a:latin typeface="Spectral"/>
                <a:ea typeface="Spectral"/>
                <a:cs typeface="Spectral"/>
                <a:sym typeface="Spectral"/>
              </a:rPr>
              <a:t>Announcements</a:t>
            </a:r>
            <a:endParaRPr i="0" sz="4800" u="none" cap="none" strike="noStrike">
              <a:solidFill>
                <a:srgbClr val="FFFFFF"/>
              </a:solidFill>
              <a:latin typeface="Spectral"/>
              <a:ea typeface="Spectral"/>
              <a:cs typeface="Spectral"/>
              <a:sym typeface="Spectral"/>
            </a:endParaRPr>
          </a:p>
        </p:txBody>
      </p:sp>
      <p:sp>
        <p:nvSpPr>
          <p:cNvPr id="170" name="Google Shape;170;g32b0f92c2d0_0_0"/>
          <p:cNvSpPr txBox="1"/>
          <p:nvPr/>
        </p:nvSpPr>
        <p:spPr>
          <a:xfrm>
            <a:off x="1719525" y="1870600"/>
            <a:ext cx="9118800" cy="36327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5 minute talks next week</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SIGINT pwnED 6 </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Committee elections open 3rd March 2025</a:t>
            </a:r>
            <a:endParaRPr sz="3200">
              <a:solidFill>
                <a:schemeClr val="lt1"/>
              </a:solidFill>
              <a:latin typeface="Spectral"/>
              <a:ea typeface="Spectral"/>
              <a:cs typeface="Spectral"/>
              <a:sym typeface="Spectral"/>
            </a:endParaRPr>
          </a:p>
          <a:p>
            <a:pPr indent="-431800" lvl="1" marL="9144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If you still fancy a committee role contact Adam!</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Murder mystery night sign up form</a:t>
            </a:r>
            <a:endParaRPr sz="3200">
              <a:solidFill>
                <a:schemeClr val="lt1"/>
              </a:solidFill>
              <a:latin typeface="Spectral"/>
              <a:ea typeface="Spectral"/>
              <a:cs typeface="Spectral"/>
              <a:sym typeface="Spectral"/>
            </a:endParaRPr>
          </a:p>
          <a:p>
            <a:pPr indent="-431800" lvl="0" marL="457200" marR="0" rtl="0" algn="l">
              <a:lnSpc>
                <a:spcPct val="100000"/>
              </a:lnSpc>
              <a:spcBef>
                <a:spcPts val="0"/>
              </a:spcBef>
              <a:spcAft>
                <a:spcPts val="0"/>
              </a:spcAft>
              <a:buClr>
                <a:schemeClr val="lt1"/>
              </a:buClr>
              <a:buSzPts val="3200"/>
              <a:buFont typeface="Spectral"/>
              <a:buChar char="●"/>
            </a:pPr>
            <a:r>
              <a:rPr lang="en-GB" sz="3200">
                <a:solidFill>
                  <a:schemeClr val="lt1"/>
                </a:solidFill>
                <a:latin typeface="Spectral"/>
                <a:ea typeface="Spectral"/>
                <a:cs typeface="Spectral"/>
                <a:sym typeface="Spectral"/>
              </a:rPr>
              <a:t>Top secret final event! </a:t>
            </a:r>
            <a:endParaRPr sz="3200">
              <a:solidFill>
                <a:schemeClr val="lt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2a13a9fa31_0_1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35" name="Google Shape;335;g32a13a9fa31_0_1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36" name="Google Shape;336;g32a13a9fa31_0_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7" name="Google Shape;337;g32a13a9fa31_0_13"/>
          <p:cNvSpPr txBox="1"/>
          <p:nvPr/>
        </p:nvSpPr>
        <p:spPr>
          <a:xfrm>
            <a:off x="1587750" y="1258650"/>
            <a:ext cx="9016500" cy="43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000">
                <a:solidFill>
                  <a:schemeClr val="lt2"/>
                </a:solidFill>
              </a:rPr>
              <a:t>Geostationary Orbit (GEO):</a:t>
            </a:r>
            <a:br>
              <a:rPr b="1" lang="en-GB" sz="2000">
                <a:solidFill>
                  <a:schemeClr val="lt2"/>
                </a:solidFill>
              </a:rPr>
            </a:br>
            <a:r>
              <a:rPr lang="en-GB" sz="2000">
                <a:solidFill>
                  <a:schemeClr val="lt2"/>
                </a:solidFill>
              </a:rPr>
              <a:t>A specific type of geosynchronous orbit where the satellite stays fixed above a single point on the Earth's equator (0° latitude). It has a circular orbit and matches the Earth's rotation exactly (24-hour period). Perfect for communication satellites like SATCOM systems.</a:t>
            </a:r>
            <a:endParaRPr sz="2000">
              <a:solidFill>
                <a:schemeClr val="lt2"/>
              </a:solidFill>
            </a:endParaRPr>
          </a:p>
          <a:p>
            <a:pPr indent="0" lvl="0" marL="0" rtl="0" algn="l">
              <a:lnSpc>
                <a:spcPct val="115000"/>
              </a:lnSpc>
              <a:spcBef>
                <a:spcPts val="1200"/>
              </a:spcBef>
              <a:spcAft>
                <a:spcPts val="0"/>
              </a:spcAft>
              <a:buNone/>
            </a:pPr>
            <a:r>
              <a:rPr b="1" lang="en-GB" sz="2000">
                <a:solidFill>
                  <a:schemeClr val="lt2"/>
                </a:solidFill>
              </a:rPr>
              <a:t>Geosynchronous Orbit:</a:t>
            </a:r>
            <a:br>
              <a:rPr b="1" lang="en-GB" sz="2000">
                <a:solidFill>
                  <a:schemeClr val="lt2"/>
                </a:solidFill>
              </a:rPr>
            </a:br>
            <a:r>
              <a:rPr lang="en-GB" sz="2000">
                <a:solidFill>
                  <a:schemeClr val="lt2"/>
                </a:solidFill>
              </a:rPr>
              <a:t>A broader category of orbits where the satellite’s orbital period matches the Earth's rotation (24 hours), but it may not stay fixed above one point. These orbits can be inclined or elliptical, causing the satellite to appear to "move" in the sky (e.g., in a figure-eight pattern).</a:t>
            </a:r>
            <a:endParaRPr sz="2000">
              <a:solidFill>
                <a:schemeClr val="lt2"/>
              </a:solidFill>
            </a:endParaRPr>
          </a:p>
          <a:p>
            <a:pPr indent="0" lvl="0" marL="0" rtl="0" algn="l">
              <a:lnSpc>
                <a:spcPct val="115000"/>
              </a:lnSpc>
              <a:spcBef>
                <a:spcPts val="1200"/>
              </a:spcBef>
              <a:spcAft>
                <a:spcPts val="200"/>
              </a:spcAft>
              <a:buNone/>
            </a:pPr>
            <a:r>
              <a:t/>
            </a:r>
            <a:endParaRPr b="1" sz="20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32a13a9fa31_0_7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44" name="Google Shape;344;g32a13a9fa31_0_7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45" name="Google Shape;345;g32a13a9fa31_0_7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46" name="Google Shape;346;g32a13a9fa31_0_77"/>
          <p:cNvPicPr preferRelativeResize="0"/>
          <p:nvPr/>
        </p:nvPicPr>
        <p:blipFill>
          <a:blip r:embed="rId4">
            <a:alphaModFix/>
          </a:blip>
          <a:stretch>
            <a:fillRect/>
          </a:stretch>
        </p:blipFill>
        <p:spPr>
          <a:xfrm>
            <a:off x="2584038" y="433487"/>
            <a:ext cx="7023925" cy="599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29fea27808_0_4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53" name="Google Shape;353;g329fea27808_0_4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54" name="Google Shape;354;g329fea27808_0_4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5" name="Google Shape;355;g329fea27808_0_48"/>
          <p:cNvSpPr txBox="1"/>
          <p:nvPr/>
        </p:nvSpPr>
        <p:spPr>
          <a:xfrm>
            <a:off x="1524000" y="28749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0">
                <a:solidFill>
                  <a:schemeClr val="lt2"/>
                </a:solidFill>
                <a:latin typeface="Playfair Display"/>
                <a:ea typeface="Playfair Display"/>
                <a:cs typeface="Playfair Display"/>
                <a:sym typeface="Playfair Display"/>
              </a:rPr>
              <a:t>What is SIGINT?</a:t>
            </a:r>
            <a:endParaRPr sz="6000">
              <a:solidFill>
                <a:schemeClr val="lt2"/>
              </a:solidFill>
              <a:latin typeface="Playfair Display"/>
              <a:ea typeface="Playfair Display"/>
              <a:cs typeface="Playfair Display"/>
              <a:sym typeface="Playfair Display"/>
            </a:endParaRPr>
          </a:p>
        </p:txBody>
      </p:sp>
      <p:pic>
        <p:nvPicPr>
          <p:cNvPr descr="a dog is talking on a cell phone while looking out a window . (Provided by Tenor)" id="356" name="Google Shape;356;g329fea27808_0_48"/>
          <p:cNvPicPr preferRelativeResize="0"/>
          <p:nvPr/>
        </p:nvPicPr>
        <p:blipFill>
          <a:blip r:embed="rId4">
            <a:alphaModFix/>
          </a:blip>
          <a:stretch>
            <a:fillRect/>
          </a:stretch>
        </p:blipFill>
        <p:spPr>
          <a:xfrm>
            <a:off x="9008325" y="4278150"/>
            <a:ext cx="2987624" cy="238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29fea27808_0_6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63" name="Google Shape;363;g329fea27808_0_6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64" name="Google Shape;364;g329fea27808_0_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5" name="Google Shape;365;g329fea27808_0_63"/>
          <p:cNvSpPr txBox="1"/>
          <p:nvPr/>
        </p:nvSpPr>
        <p:spPr>
          <a:xfrm>
            <a:off x="1568550" y="987750"/>
            <a:ext cx="9054900" cy="488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600">
                <a:solidFill>
                  <a:schemeClr val="lt2"/>
                </a:solidFill>
              </a:rPr>
              <a:t>Types of SIGINT:</a:t>
            </a:r>
            <a:endParaRPr b="1" sz="1600">
              <a:solidFill>
                <a:schemeClr val="lt2"/>
              </a:solidFill>
            </a:endParaRPr>
          </a:p>
          <a:p>
            <a:pPr indent="-330200" lvl="0" marL="457200" rtl="0" algn="l">
              <a:lnSpc>
                <a:spcPct val="115000"/>
              </a:lnSpc>
              <a:spcBef>
                <a:spcPts val="1200"/>
              </a:spcBef>
              <a:spcAft>
                <a:spcPts val="0"/>
              </a:spcAft>
              <a:buClr>
                <a:schemeClr val="lt2"/>
              </a:buClr>
              <a:buSzPts val="1600"/>
              <a:buAutoNum type="arabicPeriod"/>
            </a:pPr>
            <a:r>
              <a:rPr b="1" lang="en-GB" sz="1600">
                <a:solidFill>
                  <a:schemeClr val="lt2"/>
                </a:solidFill>
              </a:rPr>
              <a:t>COMINT (Communications Intelligence)</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Focuses on intercepting and analysing communication signals such as phone calls, radio transmissions, or encrypted messages.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Example: Monitoring enemy communications to predict movements or plans.</a:t>
            </a:r>
            <a:endParaRPr sz="1600">
              <a:solidFill>
                <a:schemeClr val="lt2"/>
              </a:solidFill>
            </a:endParaRPr>
          </a:p>
          <a:p>
            <a:pPr indent="0" lvl="0" marL="914400" rtl="0" algn="l">
              <a:lnSpc>
                <a:spcPct val="115000"/>
              </a:lnSpc>
              <a:spcBef>
                <a:spcPts val="1200"/>
              </a:spcBef>
              <a:spcAft>
                <a:spcPts val="0"/>
              </a:spcAft>
              <a:buNone/>
            </a:pPr>
            <a:r>
              <a:t/>
            </a:r>
            <a:endParaRPr sz="1600">
              <a:solidFill>
                <a:schemeClr val="lt2"/>
              </a:solidFill>
            </a:endParaRPr>
          </a:p>
          <a:p>
            <a:pPr indent="-330200" lvl="0" marL="457200" rtl="0" algn="l">
              <a:lnSpc>
                <a:spcPct val="115000"/>
              </a:lnSpc>
              <a:spcBef>
                <a:spcPts val="1200"/>
              </a:spcBef>
              <a:spcAft>
                <a:spcPts val="0"/>
              </a:spcAft>
              <a:buClr>
                <a:schemeClr val="lt2"/>
              </a:buClr>
              <a:buSzPts val="1600"/>
              <a:buAutoNum type="arabicPeriod"/>
            </a:pPr>
            <a:r>
              <a:rPr b="1" lang="en-GB" sz="1600">
                <a:solidFill>
                  <a:schemeClr val="lt2"/>
                </a:solidFill>
              </a:rPr>
              <a:t>ELINT (Electronic Intelligence)</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Involves capturing and analysing non-communication signals, such as radar or weapons system emissions.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Example: Detecting radar signals from enemy aircraft or missile systems.</a:t>
            </a:r>
            <a:endParaRPr sz="1600">
              <a:solidFill>
                <a:schemeClr val="lt2"/>
              </a:solidFill>
            </a:endParaRPr>
          </a:p>
          <a:p>
            <a:pPr indent="0" lvl="0" marL="914400" rtl="0" algn="l">
              <a:lnSpc>
                <a:spcPct val="115000"/>
              </a:lnSpc>
              <a:spcBef>
                <a:spcPts val="1200"/>
              </a:spcBef>
              <a:spcAft>
                <a:spcPts val="0"/>
              </a:spcAft>
              <a:buNone/>
            </a:pPr>
            <a:r>
              <a:t/>
            </a:r>
            <a:endParaRPr sz="1600">
              <a:solidFill>
                <a:schemeClr val="lt2"/>
              </a:solidFill>
            </a:endParaRPr>
          </a:p>
          <a:p>
            <a:pPr indent="-330200" lvl="0" marL="457200" rtl="0" algn="l">
              <a:lnSpc>
                <a:spcPct val="115000"/>
              </a:lnSpc>
              <a:spcBef>
                <a:spcPts val="1200"/>
              </a:spcBef>
              <a:spcAft>
                <a:spcPts val="0"/>
              </a:spcAft>
              <a:buClr>
                <a:schemeClr val="lt2"/>
              </a:buClr>
              <a:buSzPts val="1600"/>
              <a:buAutoNum type="arabicPeriod"/>
            </a:pPr>
            <a:r>
              <a:rPr b="1" lang="en-GB" sz="1600">
                <a:solidFill>
                  <a:schemeClr val="lt2"/>
                </a:solidFill>
              </a:rPr>
              <a:t>FISINT (Foreign Instrumentation Signals Intelligence)</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Concerned with intercepting telemetry signals, such as missile tests or satellite communications.</a:t>
            </a:r>
            <a:endParaRPr sz="16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29fea27808_0_8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72" name="Google Shape;372;g329fea27808_0_8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73" name="Google Shape;373;g329fea27808_0_8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4" name="Google Shape;374;g329fea27808_0_82"/>
          <p:cNvSpPr txBox="1"/>
          <p:nvPr/>
        </p:nvSpPr>
        <p:spPr>
          <a:xfrm>
            <a:off x="1120350" y="2474700"/>
            <a:ext cx="9951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2"/>
                </a:solidFill>
              </a:rPr>
              <a:t>Passive Listening</a:t>
            </a:r>
            <a:r>
              <a:rPr lang="en-GB" sz="1600">
                <a:solidFill>
                  <a:schemeClr val="lt2"/>
                </a:solidFill>
              </a:rPr>
              <a:t>: Using receivers to capture signals from various frequencies (e.g., HF, VHF, UHF bands).</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rPr b="1" lang="en-GB" sz="1600">
                <a:solidFill>
                  <a:schemeClr val="lt2"/>
                </a:solidFill>
              </a:rPr>
              <a:t>Active Interception</a:t>
            </a:r>
            <a:r>
              <a:rPr lang="en-GB" sz="1600">
                <a:solidFill>
                  <a:schemeClr val="lt2"/>
                </a:solidFill>
              </a:rPr>
              <a:t>: Deploying systems to tap into communication lines or systems.</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rPr b="1" lang="en-GB" sz="1600">
                <a:solidFill>
                  <a:schemeClr val="lt2"/>
                </a:solidFill>
              </a:rPr>
              <a:t>Satellites</a:t>
            </a:r>
            <a:r>
              <a:rPr lang="en-GB" sz="1600">
                <a:solidFill>
                  <a:schemeClr val="lt2"/>
                </a:solidFill>
              </a:rPr>
              <a:t>: Monitoring global communications and signals via satellite systems.</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rPr b="1" lang="en-GB" sz="1600">
                <a:solidFill>
                  <a:schemeClr val="lt2"/>
                </a:solidFill>
              </a:rPr>
              <a:t>Ground Stations</a:t>
            </a:r>
            <a:r>
              <a:rPr lang="en-GB" sz="1600">
                <a:solidFill>
                  <a:schemeClr val="lt2"/>
                </a:solidFill>
              </a:rPr>
              <a:t>: Using signal processing equipment to decode or analyze intercepted signals.</a:t>
            </a:r>
            <a:endParaRPr sz="16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2a13a9fa31_0_7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81" name="Google Shape;381;g32a13a9fa31_0_7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82" name="Google Shape;382;g32a13a9fa31_0_7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83" name="Google Shape;383;g32a13a9fa31_0_70"/>
          <p:cNvPicPr preferRelativeResize="0"/>
          <p:nvPr/>
        </p:nvPicPr>
        <p:blipFill>
          <a:blip r:embed="rId4">
            <a:alphaModFix/>
          </a:blip>
          <a:stretch>
            <a:fillRect/>
          </a:stretch>
        </p:blipFill>
        <p:spPr>
          <a:xfrm>
            <a:off x="-98000" y="1339957"/>
            <a:ext cx="12192001" cy="48053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2a13a9fa31_0_8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90" name="Google Shape;390;g32a13a9fa31_0_8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391" name="Google Shape;391;g32a13a9fa31_0_8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92" name="Google Shape;392;g32a13a9fa31_0_84"/>
          <p:cNvPicPr preferRelativeResize="0"/>
          <p:nvPr/>
        </p:nvPicPr>
        <p:blipFill>
          <a:blip r:embed="rId4">
            <a:alphaModFix/>
          </a:blip>
          <a:stretch>
            <a:fillRect/>
          </a:stretch>
        </p:blipFill>
        <p:spPr>
          <a:xfrm>
            <a:off x="3229638" y="156813"/>
            <a:ext cx="5732723" cy="6544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2a13a9fa31_0_9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399" name="Google Shape;399;g32a13a9fa31_0_9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00" name="Google Shape;400;g32a13a9fa31_0_9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01" name="Google Shape;401;g32a13a9fa31_0_91"/>
          <p:cNvPicPr preferRelativeResize="0"/>
          <p:nvPr/>
        </p:nvPicPr>
        <p:blipFill>
          <a:blip r:embed="rId4">
            <a:alphaModFix/>
          </a:blip>
          <a:stretch>
            <a:fillRect/>
          </a:stretch>
        </p:blipFill>
        <p:spPr>
          <a:xfrm>
            <a:off x="1449438" y="1046522"/>
            <a:ext cx="9293125" cy="4764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32a13a9fa31_0_10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08" name="Google Shape;408;g32a13a9fa31_0_10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09" name="Google Shape;409;g32a13a9fa31_0_10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0" name="Google Shape;410;g32a13a9fa31_0_107"/>
          <p:cNvPicPr preferRelativeResize="0"/>
          <p:nvPr/>
        </p:nvPicPr>
        <p:blipFill>
          <a:blip r:embed="rId4">
            <a:alphaModFix/>
          </a:blip>
          <a:stretch>
            <a:fillRect/>
          </a:stretch>
        </p:blipFill>
        <p:spPr>
          <a:xfrm>
            <a:off x="3498338" y="352162"/>
            <a:ext cx="5195325" cy="6153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32a13a9fa31_0_6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17" name="Google Shape;417;g32a13a9fa31_0_6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18" name="Google Shape;418;g32a13a9fa31_0_6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9" name="Google Shape;419;g32a13a9fa31_0_62"/>
          <p:cNvPicPr preferRelativeResize="0"/>
          <p:nvPr/>
        </p:nvPicPr>
        <p:blipFill>
          <a:blip r:embed="rId4">
            <a:alphaModFix/>
          </a:blip>
          <a:stretch>
            <a:fillRect/>
          </a:stretch>
        </p:blipFill>
        <p:spPr>
          <a:xfrm>
            <a:off x="1524000" y="242925"/>
            <a:ext cx="9237101" cy="643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08c0d0a792_0_30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pic>
        <p:nvPicPr>
          <p:cNvPr id="177" name="Google Shape;177;g308c0d0a792_0_3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8" name="Google Shape;178;g308c0d0a792_0_30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
        <p:nvSpPr>
          <p:cNvPr id="179" name="Google Shape;179;g308c0d0a792_0_301"/>
          <p:cNvSpPr txBox="1"/>
          <p:nvPr/>
        </p:nvSpPr>
        <p:spPr>
          <a:xfrm>
            <a:off x="4340250" y="1068625"/>
            <a:ext cx="3511500" cy="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Consolas"/>
                <a:ea typeface="Consolas"/>
                <a:cs typeface="Consolas"/>
                <a:sym typeface="Consolas"/>
              </a:rPr>
              <a:t>D0 ill3gal Sh1t !</a:t>
            </a:r>
            <a:r>
              <a:rPr b="0" i="0" lang="en-GB"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pic>
        <p:nvPicPr>
          <p:cNvPr id="180" name="Google Shape;180;g308c0d0a792_0_301"/>
          <p:cNvPicPr preferRelativeResize="0"/>
          <p:nvPr/>
        </p:nvPicPr>
        <p:blipFill rotWithShape="1">
          <a:blip r:embed="rId4">
            <a:alphaModFix/>
          </a:blip>
          <a:srcRect b="0" l="12814" r="24057" t="0"/>
          <a:stretch/>
        </p:blipFill>
        <p:spPr>
          <a:xfrm>
            <a:off x="2043550" y="2417350"/>
            <a:ext cx="2390400" cy="2840400"/>
          </a:xfrm>
          <a:prstGeom prst="flowChartAlternateProcess">
            <a:avLst/>
          </a:prstGeom>
          <a:noFill/>
          <a:ln>
            <a:noFill/>
          </a:ln>
        </p:spPr>
      </p:pic>
      <p:pic>
        <p:nvPicPr>
          <p:cNvPr id="181" name="Google Shape;181;g308c0d0a792_0_301"/>
          <p:cNvPicPr preferRelativeResize="0"/>
          <p:nvPr/>
        </p:nvPicPr>
        <p:blipFill rotWithShape="1">
          <a:blip r:embed="rId5">
            <a:alphaModFix/>
          </a:blip>
          <a:srcRect b="0" l="0" r="0" t="0"/>
          <a:stretch/>
        </p:blipFill>
        <p:spPr>
          <a:xfrm>
            <a:off x="4811401" y="2552950"/>
            <a:ext cx="2569200" cy="2569200"/>
          </a:xfrm>
          <a:prstGeom prst="rect">
            <a:avLst/>
          </a:prstGeom>
          <a:noFill/>
          <a:ln>
            <a:noFill/>
          </a:ln>
        </p:spPr>
      </p:pic>
      <p:pic>
        <p:nvPicPr>
          <p:cNvPr id="182" name="Google Shape;182;g308c0d0a792_0_301"/>
          <p:cNvPicPr preferRelativeResize="0"/>
          <p:nvPr/>
        </p:nvPicPr>
        <p:blipFill rotWithShape="1">
          <a:blip r:embed="rId6">
            <a:alphaModFix/>
          </a:blip>
          <a:srcRect b="0" l="14408" r="14394" t="0"/>
          <a:stretch/>
        </p:blipFill>
        <p:spPr>
          <a:xfrm>
            <a:off x="7758038" y="2441038"/>
            <a:ext cx="2980500" cy="2793000"/>
          </a:xfrm>
          <a:prstGeom prst="flowChartAlternate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29fea27808_0_9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26" name="Google Shape;426;g329fea27808_0_9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27" name="Google Shape;427;g329fea27808_0_9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8" name="Google Shape;428;g329fea27808_0_95"/>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pic>
        <p:nvPicPr>
          <p:cNvPr descr="a man in a black jacket drinks from a coca cola can (Provided by Tenor)" id="429" name="Google Shape;429;g329fea27808_0_95"/>
          <p:cNvPicPr preferRelativeResize="0"/>
          <p:nvPr/>
        </p:nvPicPr>
        <p:blipFill>
          <a:blip r:embed="rId4">
            <a:alphaModFix/>
          </a:blip>
          <a:stretch>
            <a:fillRect/>
          </a:stretch>
        </p:blipFill>
        <p:spPr>
          <a:xfrm>
            <a:off x="1524000" y="1122373"/>
            <a:ext cx="9433075" cy="48301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2a13a9fa31_0_5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36" name="Google Shape;436;g32a13a9fa31_0_5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37" name="Google Shape;437;g32a13a9fa31_0_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8" name="Google Shape;438;g32a13a9fa31_0_52"/>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pic>
        <p:nvPicPr>
          <p:cNvPr descr="a man in a tuxedo is smoking a cigarette in a room (Provided by Tenor)" id="439" name="Google Shape;439;g32a13a9fa31_0_52"/>
          <p:cNvPicPr preferRelativeResize="0"/>
          <p:nvPr/>
        </p:nvPicPr>
        <p:blipFill>
          <a:blip r:embed="rId4">
            <a:alphaModFix/>
          </a:blip>
          <a:stretch>
            <a:fillRect/>
          </a:stretch>
        </p:blipFill>
        <p:spPr>
          <a:xfrm>
            <a:off x="1881738" y="602563"/>
            <a:ext cx="8428526" cy="565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32a13a9fa31_0_11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46" name="Google Shape;446;g32a13a9fa31_0_1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47" name="Google Shape;447;g32a13a9fa31_0_1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8" name="Google Shape;448;g32a13a9fa31_0_118"/>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sp>
        <p:nvSpPr>
          <p:cNvPr id="449" name="Google Shape;449;g32a13a9fa31_0_118"/>
          <p:cNvSpPr txBox="1"/>
          <p:nvPr/>
        </p:nvSpPr>
        <p:spPr>
          <a:xfrm>
            <a:off x="1281450" y="2413050"/>
            <a:ext cx="96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solidFill>
                  <a:schemeClr val="lt2"/>
                </a:solidFill>
                <a:latin typeface="Playfair Display"/>
                <a:ea typeface="Playfair Display"/>
                <a:cs typeface="Playfair Display"/>
                <a:sym typeface="Playfair Display"/>
              </a:rPr>
              <a:t>Now for the fun bit…</a:t>
            </a:r>
            <a:endParaRPr sz="4000">
              <a:solidFill>
                <a:schemeClr val="lt2"/>
              </a:solidFill>
              <a:latin typeface="Playfair Display"/>
              <a:ea typeface="Playfair Display"/>
              <a:cs typeface="Playfair Display"/>
              <a:sym typeface="Playfair Display"/>
            </a:endParaRPr>
          </a:p>
          <a:p>
            <a:pPr indent="0" lvl="0" marL="0" rtl="0" algn="l">
              <a:spcBef>
                <a:spcPts val="0"/>
              </a:spcBef>
              <a:spcAft>
                <a:spcPts val="0"/>
              </a:spcAft>
              <a:buNone/>
            </a:pPr>
            <a:r>
              <a:rPr lang="en-GB" sz="4000">
                <a:solidFill>
                  <a:schemeClr val="lt2"/>
                </a:solidFill>
                <a:latin typeface="Playfair Display"/>
                <a:ea typeface="Playfair Display"/>
                <a:cs typeface="Playfair Display"/>
                <a:sym typeface="Playfair Display"/>
              </a:rPr>
              <a:t>Lets see if you remembered my OSINT talk :) </a:t>
            </a:r>
            <a:endParaRPr sz="4000">
              <a:solidFill>
                <a:schemeClr val="lt2"/>
              </a:solidFill>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2a5e1c4f99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56" name="Google Shape;456;g32a5e1c4f99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57" name="Google Shape;457;g32a5e1c4f99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8" name="Google Shape;458;g32a5e1c4f99_0_0"/>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pic>
        <p:nvPicPr>
          <p:cNvPr id="459" name="Google Shape;459;g32a5e1c4f99_0_0"/>
          <p:cNvPicPr preferRelativeResize="0"/>
          <p:nvPr/>
        </p:nvPicPr>
        <p:blipFill>
          <a:blip r:embed="rId4">
            <a:alphaModFix/>
          </a:blip>
          <a:stretch>
            <a:fillRect/>
          </a:stretch>
        </p:blipFill>
        <p:spPr>
          <a:xfrm>
            <a:off x="1455675" y="335450"/>
            <a:ext cx="9280650" cy="618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2a5e1c4f99_0_2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66" name="Google Shape;466;g32a5e1c4f99_0_2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67" name="Google Shape;467;g32a5e1c4f99_0_20"/>
          <p:cNvPicPr preferRelativeResize="0"/>
          <p:nvPr/>
        </p:nvPicPr>
        <p:blipFill rotWithShape="1">
          <a:blip r:embed="rId3">
            <a:alphaModFix/>
          </a:blip>
          <a:srcRect b="8834" l="0" r="0" t="8826"/>
          <a:stretch/>
        </p:blipFill>
        <p:spPr>
          <a:xfrm>
            <a:off x="0" y="0"/>
            <a:ext cx="12191999" cy="6857999"/>
          </a:xfrm>
          <a:prstGeom prst="rect">
            <a:avLst/>
          </a:prstGeom>
          <a:noFill/>
          <a:ln>
            <a:noFill/>
          </a:ln>
        </p:spPr>
      </p:pic>
      <p:sp>
        <p:nvSpPr>
          <p:cNvPr id="468" name="Google Shape;468;g32a5e1c4f99_0_20"/>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2a5e1c4f99_0_3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75" name="Google Shape;475;g32a5e1c4f99_0_3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76" name="Google Shape;476;g32a5e1c4f99_0_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77" name="Google Shape;477;g32a5e1c4f99_0_37"/>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sp>
        <p:nvSpPr>
          <p:cNvPr id="478" name="Google Shape;478;g32a5e1c4f99_0_37"/>
          <p:cNvSpPr txBox="1"/>
          <p:nvPr/>
        </p:nvSpPr>
        <p:spPr>
          <a:xfrm>
            <a:off x="1281450" y="1489500"/>
            <a:ext cx="9629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solidFill>
                  <a:schemeClr val="lt2"/>
                </a:solidFill>
                <a:latin typeface="PT Sans Narrow"/>
                <a:ea typeface="PT Sans Narrow"/>
                <a:cs typeface="PT Sans Narrow"/>
                <a:sym typeface="PT Sans Narrow"/>
              </a:rPr>
              <a:t>You are a member of the </a:t>
            </a:r>
            <a:r>
              <a:rPr lang="en-GB" sz="4000">
                <a:solidFill>
                  <a:schemeClr val="lt2"/>
                </a:solidFill>
                <a:latin typeface="PT Sans Narrow"/>
                <a:ea typeface="PT Sans Narrow"/>
                <a:cs typeface="PT Sans Narrow"/>
                <a:sym typeface="PT Sans Narrow"/>
              </a:rPr>
              <a:t>Ukrainian</a:t>
            </a:r>
            <a:r>
              <a:rPr lang="en-GB" sz="4000">
                <a:solidFill>
                  <a:schemeClr val="lt2"/>
                </a:solidFill>
                <a:latin typeface="PT Sans Narrow"/>
                <a:ea typeface="PT Sans Narrow"/>
                <a:cs typeface="PT Sans Narrow"/>
                <a:sym typeface="PT Sans Narrow"/>
              </a:rPr>
              <a:t> Legion Signals Brigade (</a:t>
            </a:r>
            <a:r>
              <a:rPr lang="en-GB" sz="4000">
                <a:solidFill>
                  <a:schemeClr val="lt2"/>
                </a:solidFill>
                <a:latin typeface="PT Sans Narrow"/>
                <a:ea typeface="PT Sans Narrow"/>
                <a:cs typeface="PT Sans Narrow"/>
                <a:sym typeface="PT Sans Narrow"/>
              </a:rPr>
              <a:t>18 Sigs</a:t>
            </a:r>
            <a:r>
              <a:rPr lang="en-GB" sz="4000">
                <a:solidFill>
                  <a:schemeClr val="lt2"/>
                </a:solidFill>
                <a:latin typeface="PT Sans Narrow"/>
                <a:ea typeface="PT Sans Narrow"/>
                <a:cs typeface="PT Sans Narrow"/>
                <a:sym typeface="PT Sans Narrow"/>
              </a:rPr>
              <a:t>), tasked with identifying and disrupting the Russian Offensive in northern Ukraine…</a:t>
            </a:r>
            <a:br>
              <a:rPr lang="en-GB" sz="4000">
                <a:solidFill>
                  <a:schemeClr val="lt2"/>
                </a:solidFill>
                <a:latin typeface="PT Sans Narrow"/>
                <a:ea typeface="PT Sans Narrow"/>
                <a:cs typeface="PT Sans Narrow"/>
                <a:sym typeface="PT Sans Narrow"/>
              </a:rPr>
            </a:br>
            <a:br>
              <a:rPr lang="en-GB" sz="4000">
                <a:solidFill>
                  <a:schemeClr val="lt2"/>
                </a:solidFill>
                <a:latin typeface="PT Sans Narrow"/>
                <a:ea typeface="PT Sans Narrow"/>
                <a:cs typeface="PT Sans Narrow"/>
                <a:sym typeface="PT Sans Narrow"/>
              </a:rPr>
            </a:br>
            <a:r>
              <a:rPr lang="en-GB" sz="4000">
                <a:solidFill>
                  <a:schemeClr val="lt2"/>
                </a:solidFill>
                <a:latin typeface="PT Sans Narrow"/>
                <a:ea typeface="PT Sans Narrow"/>
                <a:cs typeface="PT Sans Narrow"/>
                <a:sym typeface="PT Sans Narrow"/>
              </a:rPr>
              <a:t>Good luck… </a:t>
            </a:r>
            <a:endParaRPr sz="4000">
              <a:solidFill>
                <a:schemeClr val="lt2"/>
              </a:solidFill>
              <a:latin typeface="PT Sans Narrow"/>
              <a:ea typeface="PT Sans Narrow"/>
              <a:cs typeface="PT Sans Narrow"/>
              <a:sym typeface="PT Sans Narr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2a5e1c4f99_0_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485" name="Google Shape;485;g32a5e1c4f99_0_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486" name="Google Shape;486;g32a5e1c4f99_0_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7" name="Google Shape;487;g32a5e1c4f99_0_10"/>
          <p:cNvSpPr txBox="1"/>
          <p:nvPr/>
        </p:nvSpPr>
        <p:spPr>
          <a:xfrm>
            <a:off x="1120350" y="2474700"/>
            <a:ext cx="995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2"/>
              </a:solidFill>
            </a:endParaRPr>
          </a:p>
        </p:txBody>
      </p:sp>
      <p:pic>
        <p:nvPicPr>
          <p:cNvPr id="488" name="Google Shape;488;g32a5e1c4f99_0_10"/>
          <p:cNvPicPr preferRelativeResize="0"/>
          <p:nvPr/>
        </p:nvPicPr>
        <p:blipFill>
          <a:blip r:embed="rId4">
            <a:alphaModFix/>
          </a:blip>
          <a:stretch>
            <a:fillRect/>
          </a:stretch>
        </p:blipFill>
        <p:spPr>
          <a:xfrm>
            <a:off x="742513" y="1755050"/>
            <a:ext cx="10706975" cy="4767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08c0d0a792_0_352"/>
          <p:cNvSpPr txBox="1"/>
          <p:nvPr>
            <p:ph idx="1" type="subTitle"/>
          </p:nvPr>
        </p:nvSpPr>
        <p:spPr>
          <a:xfrm flipH="1" rot="10800000">
            <a:off x="2130275" y="4854582"/>
            <a:ext cx="1288500" cy="957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p:txBody>
      </p:sp>
      <p:sp>
        <p:nvSpPr>
          <p:cNvPr id="495" name="Google Shape;495;g308c0d0a792_0_352"/>
          <p:cNvSpPr txBox="1"/>
          <p:nvPr>
            <p:ph type="ctrTitle"/>
          </p:nvPr>
        </p:nvSpPr>
        <p:spPr>
          <a:xfrm>
            <a:off x="2837575" y="1625837"/>
            <a:ext cx="2687400" cy="1026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t/>
            </a:r>
            <a:endParaRPr/>
          </a:p>
        </p:txBody>
      </p:sp>
      <p:pic>
        <p:nvPicPr>
          <p:cNvPr id="496" name="Google Shape;496;g308c0d0a792_0_3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7" name="Google Shape;497;g308c0d0a792_0_352"/>
          <p:cNvSpPr txBox="1"/>
          <p:nvPr/>
        </p:nvSpPr>
        <p:spPr>
          <a:xfrm>
            <a:off x="4660925" y="810600"/>
            <a:ext cx="3000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chemeClr val="lt1"/>
                </a:solidFill>
                <a:latin typeface="Spectral"/>
                <a:ea typeface="Spectral"/>
                <a:cs typeface="Spectral"/>
                <a:sym typeface="Spectral"/>
              </a:rPr>
              <a:t>Your turn!</a:t>
            </a:r>
            <a:endParaRPr b="0" i="0" sz="4800" u="none" cap="none" strike="noStrike">
              <a:solidFill>
                <a:schemeClr val="lt1"/>
              </a:solidFill>
              <a:latin typeface="Spectral"/>
              <a:ea typeface="Spectral"/>
              <a:cs typeface="Spectral"/>
              <a:sym typeface="Spectral"/>
            </a:endParaRPr>
          </a:p>
        </p:txBody>
      </p:sp>
      <p:pic>
        <p:nvPicPr>
          <p:cNvPr id="498" name="Google Shape;498;g308c0d0a792_0_352"/>
          <p:cNvPicPr preferRelativeResize="0"/>
          <p:nvPr/>
        </p:nvPicPr>
        <p:blipFill rotWithShape="1">
          <a:blip r:embed="rId4">
            <a:alphaModFix/>
          </a:blip>
          <a:srcRect b="0" l="0" r="0" t="0"/>
          <a:stretch/>
        </p:blipFill>
        <p:spPr>
          <a:xfrm>
            <a:off x="5449137" y="2116983"/>
            <a:ext cx="1423586" cy="1366244"/>
          </a:xfrm>
          <a:prstGeom prst="rect">
            <a:avLst/>
          </a:prstGeom>
          <a:noFill/>
          <a:ln>
            <a:noFill/>
          </a:ln>
        </p:spPr>
      </p:pic>
      <p:pic>
        <p:nvPicPr>
          <p:cNvPr id="499" name="Google Shape;499;g308c0d0a792_0_352"/>
          <p:cNvPicPr preferRelativeResize="0"/>
          <p:nvPr/>
        </p:nvPicPr>
        <p:blipFill rotWithShape="1">
          <a:blip r:embed="rId5">
            <a:alphaModFix/>
          </a:blip>
          <a:srcRect b="0" l="0" r="0" t="0"/>
          <a:stretch/>
        </p:blipFill>
        <p:spPr>
          <a:xfrm>
            <a:off x="4701554" y="3586817"/>
            <a:ext cx="2788900" cy="11217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306c01dda16_0_0"/>
          <p:cNvPicPr preferRelativeResize="0"/>
          <p:nvPr/>
        </p:nvPicPr>
        <p:blipFill rotWithShape="1">
          <a:blip r:embed="rId3">
            <a:alphaModFix/>
          </a:blip>
          <a:srcRect b="0" l="0" r="0" t="0"/>
          <a:stretch/>
        </p:blipFill>
        <p:spPr>
          <a:xfrm>
            <a:off x="0" y="0"/>
            <a:ext cx="12192000" cy="6858011"/>
          </a:xfrm>
          <a:prstGeom prst="rect">
            <a:avLst/>
          </a:prstGeom>
          <a:noFill/>
          <a:ln>
            <a:noFill/>
          </a:ln>
        </p:spPr>
      </p:pic>
      <p:sp>
        <p:nvSpPr>
          <p:cNvPr id="189" name="Google Shape;189;g306c01dda16_0_0"/>
          <p:cNvSpPr/>
          <p:nvPr/>
        </p:nvSpPr>
        <p:spPr>
          <a:xfrm>
            <a:off x="8924650" y="3330275"/>
            <a:ext cx="2566800" cy="2593200"/>
          </a:xfrm>
          <a:prstGeom prst="noSmoking">
            <a:avLst>
              <a:gd fmla="val 18750"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29fea27808_0_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196" name="Google Shape;196;g329fea27808_0_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197" name="Google Shape;197;g329fea27808_0_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8" name="Google Shape;198;g329fea27808_0_16"/>
          <p:cNvSpPr txBox="1"/>
          <p:nvPr/>
        </p:nvSpPr>
        <p:spPr>
          <a:xfrm>
            <a:off x="1524000" y="28749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0">
                <a:solidFill>
                  <a:schemeClr val="lt2"/>
                </a:solidFill>
                <a:latin typeface="Playfair Display"/>
                <a:ea typeface="Playfair Display"/>
                <a:cs typeface="Playfair Display"/>
                <a:sym typeface="Playfair Display"/>
              </a:rPr>
              <a:t>What is PERSEC?</a:t>
            </a:r>
            <a:endParaRPr sz="6000">
              <a:solidFill>
                <a:schemeClr val="lt2"/>
              </a:solidFill>
              <a:latin typeface="Playfair Display"/>
              <a:ea typeface="Playfair Display"/>
              <a:cs typeface="Playfair Display"/>
              <a:sym typeface="Playfair Display"/>
            </a:endParaRPr>
          </a:p>
        </p:txBody>
      </p:sp>
      <p:pic>
        <p:nvPicPr>
          <p:cNvPr descr="a red ball with two eyes on it and the words i spy below it (Provided by Tenor)" id="199" name="Google Shape;199;g329fea27808_0_16"/>
          <p:cNvPicPr preferRelativeResize="0"/>
          <p:nvPr/>
        </p:nvPicPr>
        <p:blipFill>
          <a:blip r:embed="rId4">
            <a:alphaModFix/>
          </a:blip>
          <a:stretch>
            <a:fillRect/>
          </a:stretch>
        </p:blipFill>
        <p:spPr>
          <a:xfrm>
            <a:off x="529225" y="4118197"/>
            <a:ext cx="3175375" cy="2167930"/>
          </a:xfrm>
          <a:prstGeom prst="rect">
            <a:avLst/>
          </a:prstGeom>
          <a:noFill/>
          <a:ln>
            <a:noFill/>
          </a:ln>
        </p:spPr>
      </p:pic>
      <p:pic>
        <p:nvPicPr>
          <p:cNvPr descr="a person peeking out from behind a tree and saying i have my eye on you (Provided by Tenor)" id="200" name="Google Shape;200;g329fea27808_0_16"/>
          <p:cNvPicPr preferRelativeResize="0"/>
          <p:nvPr/>
        </p:nvPicPr>
        <p:blipFill>
          <a:blip r:embed="rId5">
            <a:alphaModFix/>
          </a:blip>
          <a:stretch>
            <a:fillRect/>
          </a:stretch>
        </p:blipFill>
        <p:spPr>
          <a:xfrm>
            <a:off x="8879375" y="3739250"/>
            <a:ext cx="3175375" cy="292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29fea27808_0_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07" name="Google Shape;207;g329fea27808_0_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08" name="Google Shape;208;g329fea27808_0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9" name="Google Shape;209;g329fea27808_0_1"/>
          <p:cNvSpPr txBox="1"/>
          <p:nvPr/>
        </p:nvSpPr>
        <p:spPr>
          <a:xfrm>
            <a:off x="1279800" y="742275"/>
            <a:ext cx="10912200" cy="568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600">
                <a:solidFill>
                  <a:schemeClr val="lt2"/>
                </a:solidFill>
              </a:rPr>
              <a:t>Key Elements of PERSEC:</a:t>
            </a:r>
            <a:endParaRPr b="1" sz="1600">
              <a:solidFill>
                <a:schemeClr val="lt2"/>
              </a:solidFill>
            </a:endParaRPr>
          </a:p>
          <a:p>
            <a:pPr indent="-330200" lvl="0" marL="457200" rtl="0" algn="l">
              <a:lnSpc>
                <a:spcPct val="115000"/>
              </a:lnSpc>
              <a:spcBef>
                <a:spcPts val="1200"/>
              </a:spcBef>
              <a:spcAft>
                <a:spcPts val="0"/>
              </a:spcAft>
              <a:buClr>
                <a:schemeClr val="lt2"/>
              </a:buClr>
              <a:buSzPts val="1600"/>
              <a:buAutoNum type="arabicPeriod"/>
            </a:pPr>
            <a:r>
              <a:rPr b="1" lang="en-GB" sz="1600">
                <a:solidFill>
                  <a:schemeClr val="lt2"/>
                </a:solidFill>
              </a:rPr>
              <a:t>PII Protection</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Keep sensitive personal information (e.g., full name, address, phone number, date of birth, ID numbers) secure.</a:t>
            </a:r>
            <a:endParaRPr sz="1600">
              <a:solidFill>
                <a:schemeClr val="lt2"/>
              </a:solidFill>
            </a:endParaRPr>
          </a:p>
          <a:p>
            <a:pPr indent="-330200" lvl="0" marL="457200" rtl="0" algn="l">
              <a:lnSpc>
                <a:spcPct val="115000"/>
              </a:lnSpc>
              <a:spcBef>
                <a:spcPts val="0"/>
              </a:spcBef>
              <a:spcAft>
                <a:spcPts val="0"/>
              </a:spcAft>
              <a:buClr>
                <a:schemeClr val="lt2"/>
              </a:buClr>
              <a:buSzPts val="1600"/>
              <a:buAutoNum type="arabicPeriod"/>
            </a:pPr>
            <a:r>
              <a:rPr b="1" lang="en-GB" sz="1600">
                <a:solidFill>
                  <a:schemeClr val="lt2"/>
                </a:solidFill>
              </a:rPr>
              <a:t>Social Media Hygiene</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Limit sharing of personal photos, locations, or future plans (e.g., vacations, deployments).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Use privacy settings to restrict access to personal profiles.</a:t>
            </a:r>
            <a:endParaRPr sz="1600">
              <a:solidFill>
                <a:schemeClr val="lt2"/>
              </a:solidFill>
            </a:endParaRPr>
          </a:p>
          <a:p>
            <a:pPr indent="-330200" lvl="0" marL="457200" rtl="0" algn="l">
              <a:lnSpc>
                <a:spcPct val="115000"/>
              </a:lnSpc>
              <a:spcBef>
                <a:spcPts val="0"/>
              </a:spcBef>
              <a:spcAft>
                <a:spcPts val="0"/>
              </a:spcAft>
              <a:buClr>
                <a:schemeClr val="lt2"/>
              </a:buClr>
              <a:buSzPts val="1600"/>
              <a:buAutoNum type="arabicPeriod"/>
            </a:pPr>
            <a:r>
              <a:rPr b="1" lang="en-GB" sz="1600">
                <a:solidFill>
                  <a:schemeClr val="lt2"/>
                </a:solidFill>
              </a:rPr>
              <a:t>Digital Footprint Management</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Minimize the amount of publicly available information about yourself (e.g., on forums, social media, or public records).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Remove old or unnecessary accounts.</a:t>
            </a:r>
            <a:endParaRPr sz="1600">
              <a:solidFill>
                <a:schemeClr val="lt2"/>
              </a:solidFill>
            </a:endParaRPr>
          </a:p>
          <a:p>
            <a:pPr indent="-330200" lvl="0" marL="457200" rtl="0" algn="l">
              <a:lnSpc>
                <a:spcPct val="115000"/>
              </a:lnSpc>
              <a:spcBef>
                <a:spcPts val="0"/>
              </a:spcBef>
              <a:spcAft>
                <a:spcPts val="0"/>
              </a:spcAft>
              <a:buClr>
                <a:schemeClr val="lt2"/>
              </a:buClr>
              <a:buSzPts val="1600"/>
              <a:buAutoNum type="arabicPeriod"/>
            </a:pPr>
            <a:r>
              <a:rPr b="1" lang="en-GB" sz="1600">
                <a:solidFill>
                  <a:schemeClr val="lt2"/>
                </a:solidFill>
              </a:rPr>
              <a:t>Access Control</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Use strong, unique passwords for accounts and enable multi-factor authentication (MFA).</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Lock devices with secure PINs or biometrics.</a:t>
            </a:r>
            <a:endParaRPr sz="1600">
              <a:solidFill>
                <a:schemeClr val="lt2"/>
              </a:solidFill>
            </a:endParaRPr>
          </a:p>
          <a:p>
            <a:pPr indent="-330200" lvl="0" marL="457200" rtl="0" algn="l">
              <a:lnSpc>
                <a:spcPct val="115000"/>
              </a:lnSpc>
              <a:spcBef>
                <a:spcPts val="0"/>
              </a:spcBef>
              <a:spcAft>
                <a:spcPts val="0"/>
              </a:spcAft>
              <a:buClr>
                <a:schemeClr val="lt2"/>
              </a:buClr>
              <a:buSzPts val="1600"/>
              <a:buAutoNum type="arabicPeriod"/>
            </a:pPr>
            <a:r>
              <a:rPr b="1" lang="en-GB" sz="1600">
                <a:solidFill>
                  <a:schemeClr val="lt2"/>
                </a:solidFill>
              </a:rPr>
              <a:t>Communication Security</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Be cautious of phishing emails, phone scams, or unsolicited contacts requesting sensitive details.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Use encrypted messaging and email services when discussing private matters.</a:t>
            </a:r>
            <a:endParaRPr sz="1600">
              <a:solidFill>
                <a:schemeClr val="lt2"/>
              </a:solidFill>
            </a:endParaRPr>
          </a:p>
          <a:p>
            <a:pPr indent="-330200" lvl="0" marL="457200" rtl="0" algn="l">
              <a:lnSpc>
                <a:spcPct val="115000"/>
              </a:lnSpc>
              <a:spcBef>
                <a:spcPts val="0"/>
              </a:spcBef>
              <a:spcAft>
                <a:spcPts val="0"/>
              </a:spcAft>
              <a:buClr>
                <a:schemeClr val="lt2"/>
              </a:buClr>
              <a:buSzPts val="1600"/>
              <a:buAutoNum type="arabicPeriod"/>
            </a:pPr>
            <a:r>
              <a:rPr b="1" lang="en-GB" sz="1600">
                <a:solidFill>
                  <a:schemeClr val="lt2"/>
                </a:solidFill>
              </a:rPr>
              <a:t>Awareness of Surveillance</a:t>
            </a:r>
            <a:r>
              <a:rPr lang="en-GB" sz="1600">
                <a:solidFill>
                  <a:schemeClr val="lt2"/>
                </a:solidFill>
              </a:rPr>
              <a:t>:</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GB" sz="1600">
                <a:solidFill>
                  <a:schemeClr val="lt2"/>
                </a:solidFill>
              </a:rPr>
              <a:t>Be mindful of physical surveillance (e.g., being followed) or eavesdropping (e.g., phone bugging).</a:t>
            </a:r>
            <a:endParaRPr sz="16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id="215" name="Google Shape;215;g33a2d92b5a3_0_0"/>
          <p:cNvPicPr preferRelativeResize="0"/>
          <p:nvPr/>
        </p:nvPicPr>
        <p:blipFill>
          <a:blip r:embed="rId3">
            <a:alphaModFix/>
          </a:blip>
          <a:stretch>
            <a:fillRect/>
          </a:stretch>
        </p:blipFill>
        <p:spPr>
          <a:xfrm>
            <a:off x="3625877" y="807527"/>
            <a:ext cx="4940250" cy="5242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3a2d92b5a3_0_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22" name="Google Shape;222;g33a2d92b5a3_0_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23" name="Google Shape;223;g33a2d92b5a3_0_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24" name="Google Shape;224;g33a2d92b5a3_0_9"/>
          <p:cNvPicPr preferRelativeResize="0"/>
          <p:nvPr/>
        </p:nvPicPr>
        <p:blipFill>
          <a:blip r:embed="rId4">
            <a:alphaModFix/>
          </a:blip>
          <a:stretch>
            <a:fillRect/>
          </a:stretch>
        </p:blipFill>
        <p:spPr>
          <a:xfrm>
            <a:off x="1625736" y="613875"/>
            <a:ext cx="8940526" cy="550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3a2d92b5a3_0_1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31" name="Google Shape;231;g33a2d92b5a3_0_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32" name="Google Shape;232;g33a2d92b5a3_0_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33" name="Google Shape;233;g33a2d92b5a3_0_18"/>
          <p:cNvPicPr preferRelativeResize="0"/>
          <p:nvPr/>
        </p:nvPicPr>
        <p:blipFill>
          <a:blip r:embed="rId4">
            <a:alphaModFix/>
          </a:blip>
          <a:stretch>
            <a:fillRect/>
          </a:stretch>
        </p:blipFill>
        <p:spPr>
          <a:xfrm>
            <a:off x="2667000" y="0"/>
            <a:ext cx="6857999" cy="6857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2018-05-13T11:45:40Z</dcterms:created>
</cp:coreProperties>
</file>